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300" r:id="rId2"/>
    <p:sldId id="257" r:id="rId3"/>
    <p:sldId id="258" r:id="rId4"/>
    <p:sldId id="302" r:id="rId5"/>
    <p:sldId id="259" r:id="rId6"/>
    <p:sldId id="301" r:id="rId7"/>
    <p:sldId id="317" r:id="rId8"/>
    <p:sldId id="318" r:id="rId9"/>
    <p:sldId id="319" r:id="rId10"/>
    <p:sldId id="320" r:id="rId11"/>
    <p:sldId id="321" r:id="rId12"/>
    <p:sldId id="322" r:id="rId13"/>
    <p:sldId id="323" r:id="rId14"/>
    <p:sldId id="324" r:id="rId15"/>
    <p:sldId id="327" r:id="rId16"/>
    <p:sldId id="326" r:id="rId17"/>
    <p:sldId id="263" r:id="rId18"/>
    <p:sldId id="303" r:id="rId19"/>
    <p:sldId id="304" r:id="rId20"/>
    <p:sldId id="305" r:id="rId21"/>
    <p:sldId id="264" r:id="rId22"/>
    <p:sldId id="288" r:id="rId23"/>
    <p:sldId id="291" r:id="rId24"/>
    <p:sldId id="292" r:id="rId25"/>
    <p:sldId id="265" r:id="rId26"/>
    <p:sldId id="266" r:id="rId27"/>
    <p:sldId id="293" r:id="rId28"/>
    <p:sldId id="294" r:id="rId29"/>
    <p:sldId id="295" r:id="rId30"/>
    <p:sldId id="267" r:id="rId31"/>
    <p:sldId id="269" r:id="rId32"/>
    <p:sldId id="289" r:id="rId33"/>
    <p:sldId id="277" r:id="rId34"/>
    <p:sldId id="273" r:id="rId35"/>
    <p:sldId id="274" r:id="rId36"/>
    <p:sldId id="284" r:id="rId37"/>
    <p:sldId id="306" r:id="rId38"/>
    <p:sldId id="296" r:id="rId39"/>
    <p:sldId id="297" r:id="rId40"/>
    <p:sldId id="316" r:id="rId41"/>
    <p:sldId id="275" r:id="rId42"/>
    <p:sldId id="308" r:id="rId43"/>
    <p:sldId id="276" r:id="rId44"/>
    <p:sldId id="286" r:id="rId45"/>
    <p:sldId id="309" r:id="rId46"/>
    <p:sldId id="287" r:id="rId47"/>
    <p:sldId id="310" r:id="rId48"/>
    <p:sldId id="311" r:id="rId49"/>
    <p:sldId id="312" r:id="rId50"/>
    <p:sldId id="313" r:id="rId51"/>
    <p:sldId id="314" r:id="rId52"/>
    <p:sldId id="315" r:id="rId53"/>
    <p:sldId id="299" r:id="rId5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cklen, Gina (CGI Federal)" initials="BG(F" lastIdx="9" clrIdx="0">
    <p:extLst>
      <p:ext uri="{19B8F6BF-5375-455C-9EA6-DF929625EA0E}">
        <p15:presenceInfo xmlns:p15="http://schemas.microsoft.com/office/powerpoint/2012/main" userId="Bucklen, Gina (CGI Feder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090B0"/>
    <a:srgbClr val="CC9C6C"/>
    <a:srgbClr val="9BBB59"/>
    <a:srgbClr val="00CC00"/>
    <a:srgbClr val="EB8B21"/>
    <a:srgbClr val="D5D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8" autoAdjust="0"/>
    <p:restoredTop sz="78960" autoAdjust="0"/>
  </p:normalViewPr>
  <p:slideViewPr>
    <p:cSldViewPr>
      <p:cViewPr varScale="1">
        <p:scale>
          <a:sx n="70" d="100"/>
          <a:sy n="70" d="100"/>
        </p:scale>
        <p:origin x="1670"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026" cy="465297"/>
          </a:xfrm>
          <a:prstGeom prst="rect">
            <a:avLst/>
          </a:prstGeom>
        </p:spPr>
        <p:txBody>
          <a:bodyPr vert="horz" lIns="91467" tIns="45734" rIns="91467" bIns="45734" rtlCol="0"/>
          <a:lstStyle>
            <a:lvl1pPr algn="l">
              <a:defRPr sz="1200"/>
            </a:lvl1pPr>
          </a:lstStyle>
          <a:p>
            <a:endParaRPr lang="en-US" dirty="0"/>
          </a:p>
        </p:txBody>
      </p:sp>
      <p:sp>
        <p:nvSpPr>
          <p:cNvPr id="3" name="Date Placeholder 2"/>
          <p:cNvSpPr>
            <a:spLocks noGrp="1"/>
          </p:cNvSpPr>
          <p:nvPr>
            <p:ph type="dt" sz="quarter" idx="1"/>
          </p:nvPr>
        </p:nvSpPr>
        <p:spPr>
          <a:xfrm>
            <a:off x="3978486" y="0"/>
            <a:ext cx="3043026" cy="465297"/>
          </a:xfrm>
          <a:prstGeom prst="rect">
            <a:avLst/>
          </a:prstGeom>
        </p:spPr>
        <p:txBody>
          <a:bodyPr vert="horz" lIns="91467" tIns="45734" rIns="91467" bIns="45734" rtlCol="0"/>
          <a:lstStyle>
            <a:lvl1pPr algn="r">
              <a:defRPr sz="1200"/>
            </a:lvl1pPr>
          </a:lstStyle>
          <a:p>
            <a:fld id="{B50BB47F-F761-4200-8CAF-CF986B130309}" type="datetimeFigureOut">
              <a:rPr lang="en-US" smtClean="0"/>
              <a:pPr/>
              <a:t>5/9/2018</a:t>
            </a:fld>
            <a:endParaRPr lang="en-US" dirty="0"/>
          </a:p>
        </p:txBody>
      </p:sp>
      <p:sp>
        <p:nvSpPr>
          <p:cNvPr id="4" name="Footer Placeholder 3"/>
          <p:cNvSpPr>
            <a:spLocks noGrp="1"/>
          </p:cNvSpPr>
          <p:nvPr>
            <p:ph type="ftr" sz="quarter" idx="2"/>
          </p:nvPr>
        </p:nvSpPr>
        <p:spPr>
          <a:xfrm>
            <a:off x="0" y="8842216"/>
            <a:ext cx="3043026" cy="465297"/>
          </a:xfrm>
          <a:prstGeom prst="rect">
            <a:avLst/>
          </a:prstGeom>
        </p:spPr>
        <p:txBody>
          <a:bodyPr vert="horz" lIns="91467" tIns="45734" rIns="91467" bIns="4573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486" y="8842216"/>
            <a:ext cx="3043026" cy="465297"/>
          </a:xfrm>
          <a:prstGeom prst="rect">
            <a:avLst/>
          </a:prstGeom>
        </p:spPr>
        <p:txBody>
          <a:bodyPr vert="horz" lIns="91467" tIns="45734" rIns="91467" bIns="45734" rtlCol="0" anchor="b"/>
          <a:lstStyle>
            <a:lvl1pPr algn="r">
              <a:defRPr sz="1200"/>
            </a:lvl1pPr>
          </a:lstStyle>
          <a:p>
            <a:fld id="{4672A6CF-9D1E-44F0-859F-7346AF134D34}" type="slidenum">
              <a:rPr lang="en-US" smtClean="0"/>
              <a:pPr/>
              <a:t>‹#›</a:t>
            </a:fld>
            <a:endParaRPr lang="en-US" dirty="0"/>
          </a:p>
        </p:txBody>
      </p:sp>
    </p:spTree>
    <p:extLst>
      <p:ext uri="{BB962C8B-B14F-4D97-AF65-F5344CB8AC3E}">
        <p14:creationId xmlns:p14="http://schemas.microsoft.com/office/powerpoint/2010/main" val="3524310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idx="1"/>
          </p:nvPr>
        </p:nvSpPr>
        <p:spPr>
          <a:xfrm>
            <a:off x="3978131" y="0"/>
            <a:ext cx="3043344" cy="465455"/>
          </a:xfrm>
          <a:prstGeom prst="rect">
            <a:avLst/>
          </a:prstGeom>
        </p:spPr>
        <p:txBody>
          <a:bodyPr vert="horz" lIns="93315" tIns="46658" rIns="93315" bIns="46658" rtlCol="0"/>
          <a:lstStyle>
            <a:lvl1pPr algn="r">
              <a:defRPr sz="1200"/>
            </a:lvl1pPr>
          </a:lstStyle>
          <a:p>
            <a:fld id="{C2514D45-3493-475E-99AA-ECDE9FC98B20}" type="datetimeFigureOut">
              <a:rPr lang="en-US" smtClean="0"/>
              <a:pPr/>
              <a:t>5/9/2018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8" rIns="93315" bIns="46658" rtlCol="0" anchor="ctr"/>
          <a:lstStyle/>
          <a:p>
            <a:endParaRPr lang="en-US" dirty="0"/>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15" tIns="46658" rIns="93315" bIns="466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4" cy="465455"/>
          </a:xfrm>
          <a:prstGeom prst="rect">
            <a:avLst/>
          </a:prstGeom>
        </p:spPr>
        <p:txBody>
          <a:bodyPr vert="horz" lIns="93315" tIns="46658" rIns="93315" bIns="46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1" y="8842030"/>
            <a:ext cx="3043344" cy="465455"/>
          </a:xfrm>
          <a:prstGeom prst="rect">
            <a:avLst/>
          </a:prstGeom>
        </p:spPr>
        <p:txBody>
          <a:bodyPr vert="horz" lIns="93315" tIns="46658" rIns="93315" bIns="46658" rtlCol="0" anchor="b"/>
          <a:lstStyle>
            <a:lvl1pPr algn="r">
              <a:defRPr sz="1200"/>
            </a:lvl1pPr>
          </a:lstStyle>
          <a:p>
            <a:fld id="{16A91C07-1A91-4821-A0DD-FA9F63EC26B9}" type="slidenum">
              <a:rPr lang="en-US" smtClean="0"/>
              <a:pPr/>
              <a:t>‹#›</a:t>
            </a:fld>
            <a:endParaRPr lang="en-US" dirty="0"/>
          </a:p>
        </p:txBody>
      </p:sp>
    </p:spTree>
    <p:extLst>
      <p:ext uri="{BB962C8B-B14F-4D97-AF65-F5344CB8AC3E}">
        <p14:creationId xmlns:p14="http://schemas.microsoft.com/office/powerpoint/2010/main" val="159513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Welcome to the online tutorial for the Lead Program’s Application for Firm Certification. This tutorial will walk you through the process of completing and submitting an application for certification to EPA under the Renovation, Repair, and Painting (RRP) or Abatement programs.</a:t>
            </a:r>
            <a:endParaRPr lang="en-US"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1</a:t>
            </a:fld>
            <a:endParaRPr lang="en-US" dirty="0"/>
          </a:p>
        </p:txBody>
      </p:sp>
    </p:spTree>
    <p:extLst>
      <p:ext uri="{BB962C8B-B14F-4D97-AF65-F5344CB8AC3E}">
        <p14:creationId xmlns:p14="http://schemas.microsoft.com/office/powerpoint/2010/main" val="1426308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a:t>
            </a:r>
            <a:r>
              <a:rPr lang="en-GB" baseline="0" dirty="0" smtClean="0"/>
              <a:t> information edited by the user in the previous page is displayed in read-only format on the review page. The information on this page should be checked for accuracy. If the user needs to make any edits, click the “Edit” button to return to the edit page. If all the information is correct, click “Confirm”.</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10</a:t>
            </a:fld>
            <a:endParaRPr lang="en-US" dirty="0"/>
          </a:p>
        </p:txBody>
      </p:sp>
    </p:spTree>
    <p:extLst>
      <p:ext uri="{BB962C8B-B14F-4D97-AF65-F5344CB8AC3E}">
        <p14:creationId xmlns:p14="http://schemas.microsoft.com/office/powerpoint/2010/main" val="1342295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user is then navigated to the signature page. Here the user must agree to the terms before signing their submission via the eSignature widget. The user must enter their password and answer a verification question to sign their submission.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11</a:t>
            </a:fld>
            <a:endParaRPr lang="en-US" dirty="0"/>
          </a:p>
        </p:txBody>
      </p:sp>
    </p:spTree>
    <p:extLst>
      <p:ext uri="{BB962C8B-B14F-4D97-AF65-F5344CB8AC3E}">
        <p14:creationId xmlns:p14="http://schemas.microsoft.com/office/powerpoint/2010/main" val="359595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a:t>
            </a:r>
            <a:r>
              <a:rPr lang="en-GB" baseline="0" dirty="0" smtClean="0"/>
              <a:t> signing their submission, the user is led to the confirmation page.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12</a:t>
            </a:fld>
            <a:endParaRPr lang="en-US" dirty="0"/>
          </a:p>
        </p:txBody>
      </p:sp>
    </p:spTree>
    <p:extLst>
      <p:ext uri="{BB962C8B-B14F-4D97-AF65-F5344CB8AC3E}">
        <p14:creationId xmlns:p14="http://schemas.microsoft.com/office/powerpoint/2010/main" val="3159738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Firms</a:t>
            </a:r>
            <a:r>
              <a:rPr lang="en-GB" baseline="0" dirty="0" smtClean="0"/>
              <a:t> seeking to replace their certificate will be led to the CDX log in page. The user must enter their CDX user ID and password to sign in.</a:t>
            </a:r>
            <a:endParaRPr lang="en-GB"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13</a:t>
            </a:fld>
            <a:endParaRPr lang="en-US" dirty="0"/>
          </a:p>
        </p:txBody>
      </p:sp>
    </p:spTree>
    <p:extLst>
      <p:ext uri="{BB962C8B-B14F-4D97-AF65-F5344CB8AC3E}">
        <p14:creationId xmlns:p14="http://schemas.microsoft.com/office/powerpoint/2010/main" val="452273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signing in, the user is navigated to the user information page. The user is not able to edit</a:t>
            </a:r>
            <a:r>
              <a:rPr lang="en-GB" baseline="0" dirty="0" smtClean="0"/>
              <a:t> their firm’s information on this page, this would need to be done separately through the “Update firm certification” option.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14</a:t>
            </a:fld>
            <a:endParaRPr lang="en-US" dirty="0"/>
          </a:p>
        </p:txBody>
      </p:sp>
    </p:spTree>
    <p:extLst>
      <p:ext uri="{BB962C8B-B14F-4D97-AF65-F5344CB8AC3E}">
        <p14:creationId xmlns:p14="http://schemas.microsoft.com/office/powerpoint/2010/main" val="55723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review and</a:t>
            </a:r>
            <a:r>
              <a:rPr lang="en-GB" baseline="0" dirty="0" smtClean="0"/>
              <a:t> payment page will display the firm’s information and allow the user to pay for their certificate replacement request.</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15</a:t>
            </a:fld>
            <a:endParaRPr lang="en-US" dirty="0"/>
          </a:p>
        </p:txBody>
      </p:sp>
    </p:spTree>
    <p:extLst>
      <p:ext uri="{BB962C8B-B14F-4D97-AF65-F5344CB8AC3E}">
        <p14:creationId xmlns:p14="http://schemas.microsoft.com/office/powerpoint/2010/main" val="3201880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signing their submission, the user is directed</a:t>
            </a:r>
            <a:r>
              <a:rPr lang="en-GB" baseline="0" dirty="0" smtClean="0"/>
              <a:t> to the confirmation page.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16</a:t>
            </a:fld>
            <a:endParaRPr lang="en-US" dirty="0"/>
          </a:p>
        </p:txBody>
      </p:sp>
    </p:spTree>
    <p:extLst>
      <p:ext uri="{BB962C8B-B14F-4D97-AF65-F5344CB8AC3E}">
        <p14:creationId xmlns:p14="http://schemas.microsoft.com/office/powerpoint/2010/main" val="2705939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select an application, you will be directed to the CDX Register/Log</a:t>
            </a:r>
            <a:r>
              <a:rPr lang="en-US" baseline="0" dirty="0" smtClean="0"/>
              <a:t> In page. If you have previously used the Central Data Exchange for reporting, type your CDX user ID and password and click the “Log In to CDX” button. If you have a CDX account but have forgotten your User ID or password, click the appropriate links and follow the steps provided to recover that information. If you are new to CDX, click the “Register” button to create a new account.</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17</a:t>
            </a:fld>
            <a:endParaRPr lang="en-US" dirty="0"/>
          </a:p>
        </p:txBody>
      </p:sp>
    </p:spTree>
    <p:extLst>
      <p:ext uri="{BB962C8B-B14F-4D97-AF65-F5344CB8AC3E}">
        <p14:creationId xmlns:p14="http://schemas.microsoft.com/office/powerpoint/2010/main" val="3854799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and existing </a:t>
            </a:r>
            <a:r>
              <a:rPr lang="en-US" baseline="0" dirty="0" smtClean="0"/>
              <a:t>CDX users will first be prompted to list all states/territories where they will be doing their Renovation and/or Abatement business.</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18</a:t>
            </a:fld>
            <a:endParaRPr lang="en-US" dirty="0"/>
          </a:p>
        </p:txBody>
      </p:sp>
    </p:spTree>
    <p:extLst>
      <p:ext uri="{BB962C8B-B14F-4D97-AF65-F5344CB8AC3E}">
        <p14:creationId xmlns:p14="http://schemas.microsoft.com/office/powerpoint/2010/main" val="1412713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user will see this message if they enter states/territories</a:t>
            </a:r>
            <a:r>
              <a:rPr lang="en-US" baseline="0" dirty="0" smtClean="0"/>
              <a:t> where an EPA certification will allow them to perform work.</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19</a:t>
            </a:fld>
            <a:endParaRPr lang="en-US" dirty="0"/>
          </a:p>
        </p:txBody>
      </p:sp>
    </p:spTree>
    <p:extLst>
      <p:ext uri="{BB962C8B-B14F-4D97-AF65-F5344CB8AC3E}">
        <p14:creationId xmlns:p14="http://schemas.microsoft.com/office/powerpoint/2010/main" val="138488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Firm Certification</a:t>
            </a:r>
            <a:r>
              <a:rPr lang="en-US" baseline="0" dirty="0" smtClean="0"/>
              <a:t> application can be accessed through EPA’s Lead-Safe Certification Program public website, located at https://www.epa.gov/lead/getcertified. To enter the application, click the “Apply Now” logo or link on this page,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a:t>
            </a:fld>
            <a:endParaRPr lang="en-US" dirty="0"/>
          </a:p>
        </p:txBody>
      </p:sp>
    </p:spTree>
    <p:extLst>
      <p:ext uri="{BB962C8B-B14F-4D97-AF65-F5344CB8AC3E}">
        <p14:creationId xmlns:p14="http://schemas.microsoft.com/office/powerpoint/2010/main" val="2181808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a user enters a state that does its own authorization, the user will be notified and linked to the state’s page.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20</a:t>
            </a:fld>
            <a:endParaRPr lang="en-US" dirty="0"/>
          </a:p>
        </p:txBody>
      </p:sp>
    </p:spTree>
    <p:extLst>
      <p:ext uri="{BB962C8B-B14F-4D97-AF65-F5344CB8AC3E}">
        <p14:creationId xmlns:p14="http://schemas.microsoft.com/office/powerpoint/2010/main" val="3074813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part of the application for first-time CDX users is the “User Information” page. The user must enter the appropriate information in the fields in this section. The user must use their full legal name in the “Full Name” fields as this information will be used for electronic identity proofing. For more information on the identity proofing process, click the “identity proofing” link. On this page, the user also creates their CDX user ID and password. This will be the information they will have to enter to log into their CDX account. The user may use their email address or another screen name for their user ID; the user should not use their social security number as their user ID. The user should be careful to remember the password that they choose, for this will be used to sign the application.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Select three security questions and enter answers for each that you will remember but are hard to guess. </a:t>
            </a:r>
            <a:r>
              <a:rPr lang="en-US" baseline="0" dirty="0" smtClean="0"/>
              <a:t>Before continuing, click the link to open and carefully read the Terms and Conditions of the CDX system. </a:t>
            </a:r>
            <a:r>
              <a:rPr lang="en-US" sz="1200" kern="1200" dirty="0" smtClean="0">
                <a:solidFill>
                  <a:schemeClr val="tx1"/>
                </a:solidFill>
                <a:effectLst/>
                <a:latin typeface="+mn-lt"/>
                <a:ea typeface="+mn-ea"/>
                <a:cs typeface="+mn-cs"/>
              </a:rPr>
              <a:t>Select the check box to agree to the Terms and Conditions before continuing by clicking the “Submit” button.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21</a:t>
            </a:fld>
            <a:endParaRPr lang="en-US" dirty="0"/>
          </a:p>
        </p:txBody>
      </p:sp>
    </p:spTree>
    <p:extLst>
      <p:ext uri="{BB962C8B-B14F-4D97-AF65-F5344CB8AC3E}">
        <p14:creationId xmlns:p14="http://schemas.microsoft.com/office/powerpoint/2010/main" val="3183155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logged</a:t>
            </a:r>
            <a:r>
              <a:rPr lang="en-US" baseline="0" dirty="0" smtClean="0"/>
              <a:t> in as a previous CDX user, you will not have to complete the User Information page. Simply enter your job title and phone number in the User Information section. Logged in users will also have the option to select a firm that is already associated with their CDX account by choosing from a dropdown menu. To add a new firm instead, click the appropriate radio button.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22</a:t>
            </a:fld>
            <a:endParaRPr lang="en-US" dirty="0"/>
          </a:p>
        </p:txBody>
      </p:sp>
    </p:spTree>
    <p:extLst>
      <p:ext uri="{BB962C8B-B14F-4D97-AF65-F5344CB8AC3E}">
        <p14:creationId xmlns:p14="http://schemas.microsoft.com/office/powerpoint/2010/main" val="4002307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receive this message when logging into your CDX account, you have submitted a Lead Firm Certification application within the last 30 days. If you believe this is correct and no further action is needed, click the “Take me back to the EPA website” button to exit the application. If you believe that your previous submission is complete but has not been signed, click “I want to sign my previous application” to re-enter the application process where you left off. In rare cases, a user may wish to submit and pay for multiple applications. For example, you may be applying for certification for two branches of a business which require separate certifications. If this applies to you, click “I want to complete and pay for another application” to begin a new electronic application. Selecting this option will require you to pay the full fee for the new application, so you should only select this if you are sure it applies to you.</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23</a:t>
            </a:fld>
            <a:endParaRPr lang="en-US" dirty="0"/>
          </a:p>
        </p:txBody>
      </p:sp>
    </p:spTree>
    <p:extLst>
      <p:ext uri="{BB962C8B-B14F-4D97-AF65-F5344CB8AC3E}">
        <p14:creationId xmlns:p14="http://schemas.microsoft.com/office/powerpoint/2010/main" val="591915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a:t>
            </a:r>
            <a:r>
              <a:rPr lang="en-US" baseline="0" dirty="0" smtClean="0"/>
              <a:t> “I want to sign my previous application” on the prior screen will take you back into the system to sign any outstanding submissions. In most cases you will see this page, indicating that you do not have any incomplete submissions. If this is the case, your previous submission was successfully signed and no further action is required.</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24</a:t>
            </a:fld>
            <a:endParaRPr lang="en-US" dirty="0"/>
          </a:p>
        </p:txBody>
      </p:sp>
    </p:spTree>
    <p:extLst>
      <p:ext uri="{BB962C8B-B14F-4D97-AF65-F5344CB8AC3E}">
        <p14:creationId xmlns:p14="http://schemas.microsoft.com/office/powerpoint/2010/main" val="1417039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Firm</a:t>
            </a:r>
            <a:r>
              <a:rPr lang="en-US" baseline="0" dirty="0" smtClean="0"/>
              <a:t> Information page, search for your firm by entering the firm name in the Firm Search box. Enter at least three characters in the search and the results will automatically be filtered as you type.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25</a:t>
            </a:fld>
            <a:endParaRPr lang="en-US" dirty="0"/>
          </a:p>
        </p:txBody>
      </p:sp>
    </p:spTree>
    <p:extLst>
      <p:ext uri="{BB962C8B-B14F-4D97-AF65-F5344CB8AC3E}">
        <p14:creationId xmlns:p14="http://schemas.microsoft.com/office/powerpoint/2010/main" val="2375825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firm is listed in the search results, select it from the list</a:t>
            </a:r>
            <a:r>
              <a:rPr lang="en-US" baseline="0" dirty="0" smtClean="0"/>
              <a:t> and verify that the firm name and address displayed is correct for your firm. There may be multiple firms with similar names; please verify that the displayed address indicates that you have selected your firm. If your firm is not listed, </a:t>
            </a:r>
            <a:r>
              <a:rPr lang="en-US" baseline="0" dirty="0" smtClean="0"/>
              <a:t>click “Can’t Find your Firm” </a:t>
            </a:r>
            <a:r>
              <a:rPr lang="en-US" baseline="0" dirty="0" smtClean="0"/>
              <a:t>to create a new firm in the system. You can also click the “Use advanced search” </a:t>
            </a:r>
            <a:r>
              <a:rPr lang="en-US" baseline="0" dirty="0" smtClean="0"/>
              <a:t>option </a:t>
            </a:r>
            <a:r>
              <a:rPr lang="en-US" baseline="0" dirty="0" smtClean="0"/>
              <a:t>to search by other criteria. If you are completing a Recertification application, the Firm Information section will be prepopulated for you.</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26</a:t>
            </a:fld>
            <a:endParaRPr lang="en-US" dirty="0"/>
          </a:p>
        </p:txBody>
      </p:sp>
    </p:spTree>
    <p:extLst>
      <p:ext uri="{BB962C8B-B14F-4D97-AF65-F5344CB8AC3E}">
        <p14:creationId xmlns:p14="http://schemas.microsoft.com/office/powerpoint/2010/main" val="1800002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Selecting</a:t>
            </a:r>
            <a:r>
              <a:rPr lang="en-US" baseline="0" dirty="0" smtClean="0"/>
              <a:t> the Advanced Search option will allow you to search for your firm by a variety of search criteria including; Firm ID, Firm Name, and Firm Address. Enter at least one of these criteria and click “Search” to search for your firm.</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27</a:t>
            </a:fld>
            <a:endParaRPr lang="en-US" dirty="0"/>
          </a:p>
        </p:txBody>
      </p:sp>
    </p:spTree>
    <p:extLst>
      <p:ext uri="{BB962C8B-B14F-4D97-AF65-F5344CB8AC3E}">
        <p14:creationId xmlns:p14="http://schemas.microsoft.com/office/powerpoint/2010/main" val="3036406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 of the</a:t>
            </a:r>
            <a:r>
              <a:rPr lang="en-US" baseline="0" dirty="0" smtClean="0"/>
              <a:t> advanced search will be displayed in a table. If your firm is displayed in the list, click the “Select” button to the left of the appropriate firm. If it is not, click the “Request that we add your firm” link to manually enter the firm’s information.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28</a:t>
            </a:fld>
            <a:endParaRPr lang="en-US" dirty="0"/>
          </a:p>
        </p:txBody>
      </p:sp>
    </p:spTree>
    <p:extLst>
      <p:ext uri="{BB962C8B-B14F-4D97-AF65-F5344CB8AC3E}">
        <p14:creationId xmlns:p14="http://schemas.microsoft.com/office/powerpoint/2010/main" val="3800686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request to add a new firm to the database, enter the required information</a:t>
            </a:r>
            <a:r>
              <a:rPr lang="en-US" baseline="0" dirty="0" smtClean="0"/>
              <a:t> in this form. Please note you can not provide a P.O. Box for your firm’s address. Later in the form you will have the option to add a mailing address to your firm, where you may indicate that you wish to receive mail at a P.O. Box. </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29</a:t>
            </a:fld>
            <a:endParaRPr lang="en-US" dirty="0"/>
          </a:p>
        </p:txBody>
      </p:sp>
    </p:spTree>
    <p:extLst>
      <p:ext uri="{BB962C8B-B14F-4D97-AF65-F5344CB8AC3E}">
        <p14:creationId xmlns:p14="http://schemas.microsoft.com/office/powerpoint/2010/main" val="3857587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All firms, both certified and firms seeking certification must use the Firm Search to locate their firm. A business with a current certification can send an application for recertification, send in an amendment to update their firm’s information, or request a replacement copy of their certificate ($15). A business seeking certification has the option to begin the application to certify a new firm.</a:t>
            </a:r>
          </a:p>
          <a:p>
            <a:endParaRPr lang="en-US" dirty="0" smtClean="0"/>
          </a:p>
          <a:p>
            <a:r>
              <a:rPr lang="en-US" dirty="0" smtClean="0"/>
              <a:t>The</a:t>
            </a:r>
            <a:r>
              <a:rPr lang="en-US" baseline="0" dirty="0" smtClean="0"/>
              <a:t> business must enter their firm name, firm phone number, and firm address into the respective fields.</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a:t>
            </a:fld>
            <a:endParaRPr lang="en-US" dirty="0"/>
          </a:p>
        </p:txBody>
      </p:sp>
    </p:spTree>
    <p:extLst>
      <p:ext uri="{BB962C8B-B14F-4D97-AF65-F5344CB8AC3E}">
        <p14:creationId xmlns:p14="http://schemas.microsoft.com/office/powerpoint/2010/main" val="2450882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selected your firm from the list, verify that its</a:t>
            </a:r>
            <a:r>
              <a:rPr lang="en-US" baseline="0" dirty="0" smtClean="0"/>
              <a:t> name and address are displayed correctly. Enter and confirm your email address and provide the Firm Phone Number and extension, if applicable.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30</a:t>
            </a:fld>
            <a:endParaRPr lang="en-US" dirty="0"/>
          </a:p>
        </p:txBody>
      </p:sp>
    </p:spTree>
    <p:extLst>
      <p:ext uri="{BB962C8B-B14F-4D97-AF65-F5344CB8AC3E}">
        <p14:creationId xmlns:p14="http://schemas.microsoft.com/office/powerpoint/2010/main" val="2981763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firm</a:t>
            </a:r>
            <a:r>
              <a:rPr lang="en-US" baseline="0" dirty="0" smtClean="0"/>
              <a:t> has a mailing address that is different from the physical address listed, select the “Yes” button to open the Mailing Address fields and enter the appropriate information. Indicate whether your firm does or does not have any past, present, or pending lead-based paint activity violations of EPA, state, U.S. territory, or Indian tribal land regulations by selecting either the “Yes" or “No” radio button. If you select “Yes,” a text box will appear for you to provide a required explanation. At the bottom of the page, you can choose whether you want your firm to be listed on the EPA website for Renovation, Lead Abatement, and/or Evaluation. You may select one or more of these options or select “Do not list me” to be omitted. Click “Next” once the page is complete to continue your application.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31</a:t>
            </a:fld>
            <a:endParaRPr lang="en-US" dirty="0"/>
          </a:p>
        </p:txBody>
      </p:sp>
    </p:spTree>
    <p:extLst>
      <p:ext uri="{BB962C8B-B14F-4D97-AF65-F5344CB8AC3E}">
        <p14:creationId xmlns:p14="http://schemas.microsoft.com/office/powerpoint/2010/main" val="4262005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baseline="0" dirty="0" smtClean="0"/>
              <a:t>Once you complete your application, an email will be sent to the email address provided containing a validation link.</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32</a:t>
            </a:fld>
            <a:endParaRPr lang="en-US" dirty="0"/>
          </a:p>
        </p:txBody>
      </p:sp>
    </p:spTree>
    <p:extLst>
      <p:ext uri="{BB962C8B-B14F-4D97-AF65-F5344CB8AC3E}">
        <p14:creationId xmlns:p14="http://schemas.microsoft.com/office/powerpoint/2010/main" val="1550107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Above</a:t>
            </a:r>
            <a:r>
              <a:rPr lang="en-US" dirty="0" smtClean="0"/>
              <a:t> is</a:t>
            </a:r>
            <a:r>
              <a:rPr lang="en-US" baseline="0" dirty="0" smtClean="0"/>
              <a:t> an example of the email you will have received. Click the link to validate your email.</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33</a:t>
            </a:fld>
            <a:endParaRPr lang="en-US" dirty="0"/>
          </a:p>
        </p:txBody>
      </p:sp>
    </p:spTree>
    <p:extLst>
      <p:ext uri="{BB962C8B-B14F-4D97-AF65-F5344CB8AC3E}">
        <p14:creationId xmlns:p14="http://schemas.microsoft.com/office/powerpoint/2010/main" val="3145022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Review</a:t>
            </a:r>
            <a:r>
              <a:rPr lang="en-US" baseline="0" dirty="0" smtClean="0"/>
              <a:t> and Payment page, verify that the information displayed in read-only format is correct and complete. If any changes are required, click the “Edit” button next to the appropriate section on the page.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34</a:t>
            </a:fld>
            <a:endParaRPr lang="en-US" dirty="0"/>
          </a:p>
        </p:txBody>
      </p:sp>
    </p:spTree>
    <p:extLst>
      <p:ext uri="{BB962C8B-B14F-4D97-AF65-F5344CB8AC3E}">
        <p14:creationId xmlns:p14="http://schemas.microsoft.com/office/powerpoint/2010/main" val="24875626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total cost of your certification is displayed in the Payment section. You may select to pay this amount either by credit or debit card, with a bank account ACH transfer, or with a payment code. Select the appropriate method by clicking the radio button next to your selection. To pay by credit or debit card, enter the card number, security code, and expiration date of the card. If the name or address of the cardholder is different from what is displayed, edit those fields. </a:t>
            </a:r>
            <a:r>
              <a:rPr lang="en-US" b="1" baseline="0" dirty="0" smtClean="0"/>
              <a:t>For identity proofing purposes, enter the last four digits of your social security number in the corresponding field. Please provide the social security number of the person whose name is associated with the CDX account, and not the cardholder, if the two are different. </a:t>
            </a:r>
            <a:r>
              <a:rPr lang="en-US" baseline="0" dirty="0" smtClean="0"/>
              <a:t>The name associated with the CDX account is displayed above the SSN field.</a:t>
            </a:r>
          </a:p>
          <a:p>
            <a:endParaRPr lang="en-US" baseline="0" dirty="0" smtClean="0"/>
          </a:p>
          <a:p>
            <a:r>
              <a:rPr lang="en-US" baseline="0" dirty="0" smtClean="0"/>
              <a:t>The credit card expiration fields are defaulted to the current month and year. The month drop down does not display the months of the year that have passed unless the year option is changed. If the user is having trouble finding the desired month in the month dropdown, first change the year in the year dropdown, then select the desired month.</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35</a:t>
            </a:fld>
            <a:endParaRPr lang="en-US" dirty="0"/>
          </a:p>
        </p:txBody>
      </p:sp>
    </p:spTree>
    <p:extLst>
      <p:ext uri="{BB962C8B-B14F-4D97-AF65-F5344CB8AC3E}">
        <p14:creationId xmlns:p14="http://schemas.microsoft.com/office/powerpoint/2010/main" val="18579832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pay with</a:t>
            </a:r>
            <a:r>
              <a:rPr lang="en-US" baseline="0" dirty="0" smtClean="0"/>
              <a:t> a bank account transfer, select the account type and enter the routing number and account number. As in the case of credit or debit card payments, you must enter the last 4 digits of your social security number in the appropriate field. Please provide the social security number of the individual whose name is associated with the CDX account rather than the bank account holder, if the two are different. When you have completed this information, click the “Complete payment” button to submit and pay for your application.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36</a:t>
            </a:fld>
            <a:endParaRPr lang="en-US" dirty="0"/>
          </a:p>
        </p:txBody>
      </p:sp>
    </p:spTree>
    <p:extLst>
      <p:ext uri="{BB962C8B-B14F-4D97-AF65-F5344CB8AC3E}">
        <p14:creationId xmlns:p14="http://schemas.microsoft.com/office/powerpoint/2010/main" val="2380154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pay with a payment code,</a:t>
            </a:r>
            <a:r>
              <a:rPr lang="en-US" baseline="0" dirty="0" smtClean="0"/>
              <a:t> enter the payment code provided to you in the appropriate field. For the identity proofing portion, enter the last 4 digits of your social security number, your date of birth, and your home address. Be sure to enter the identity proofing information for the person whose name is associated with the CDX account, seen in this section as Account Holder Name.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37</a:t>
            </a:fld>
            <a:endParaRPr lang="en-US" dirty="0"/>
          </a:p>
        </p:txBody>
      </p:sp>
    </p:spTree>
    <p:extLst>
      <p:ext uri="{BB962C8B-B14F-4D97-AF65-F5344CB8AC3E}">
        <p14:creationId xmlns:p14="http://schemas.microsoft.com/office/powerpoint/2010/main" val="2073078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smtClean="0"/>
              <a:t>The last section on the Review and Payment page is the Certification section. Read the full text of the Certification Statement as displayed, and affirm your acceptance of</a:t>
            </a:r>
            <a:r>
              <a:rPr lang="en-US" baseline="0" dirty="0" smtClean="0"/>
              <a:t> the terms. </a:t>
            </a:r>
            <a:r>
              <a:rPr lang="en-US" dirty="0" smtClean="0"/>
              <a:t>Clicking</a:t>
            </a:r>
            <a:r>
              <a:rPr lang="en-US" baseline="0" dirty="0" smtClean="0"/>
              <a:t> the link to the Electronic Signature Agreement will display the full text of the document. To sign, you must check both of the boxes to affirm both statements.</a:t>
            </a:r>
            <a:endParaRPr lang="en-US" dirty="0" smtClean="0"/>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38</a:t>
            </a:fld>
            <a:endParaRPr lang="en-US" dirty="0"/>
          </a:p>
        </p:txBody>
      </p:sp>
    </p:spTree>
    <p:extLst>
      <p:ext uri="{BB962C8B-B14F-4D97-AF65-F5344CB8AC3E}">
        <p14:creationId xmlns:p14="http://schemas.microsoft.com/office/powerpoint/2010/main" val="1066703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checked</a:t>
            </a:r>
            <a:r>
              <a:rPr lang="en-US" baseline="0" dirty="0" smtClean="0"/>
              <a:t> both of the boxes and completed all application fields, clicking “Sign and Pay” will open a pop-up window. Enter the password you created in the first part of the application to continue.</a:t>
            </a:r>
          </a:p>
        </p:txBody>
      </p:sp>
      <p:sp>
        <p:nvSpPr>
          <p:cNvPr id="4" name="Slide Number Placeholder 3"/>
          <p:cNvSpPr>
            <a:spLocks noGrp="1"/>
          </p:cNvSpPr>
          <p:nvPr>
            <p:ph type="sldNum" sz="quarter" idx="10"/>
          </p:nvPr>
        </p:nvSpPr>
        <p:spPr/>
        <p:txBody>
          <a:bodyPr/>
          <a:lstStyle/>
          <a:p>
            <a:fld id="{16A91C07-1A91-4821-A0DD-FA9F63EC26B9}" type="slidenum">
              <a:rPr lang="en-US" smtClean="0"/>
              <a:pPr/>
              <a:t>39</a:t>
            </a:fld>
            <a:endParaRPr lang="en-US" dirty="0"/>
          </a:p>
        </p:txBody>
      </p:sp>
    </p:spTree>
    <p:extLst>
      <p:ext uri="{BB962C8B-B14F-4D97-AF65-F5344CB8AC3E}">
        <p14:creationId xmlns:p14="http://schemas.microsoft.com/office/powerpoint/2010/main" val="3870964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Firms</a:t>
            </a:r>
            <a:r>
              <a:rPr lang="en-US" baseline="0" dirty="0" smtClean="0"/>
              <a:t> that have never been certified will have the option to begin a new application by clicking the link highlighted above. Users will only be able to access this link after looking for their firm using the search.</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a:t>
            </a:fld>
            <a:endParaRPr lang="en-US" dirty="0"/>
          </a:p>
        </p:txBody>
      </p:sp>
    </p:spTree>
    <p:extLst>
      <p:ext uri="{BB962C8B-B14F-4D97-AF65-F5344CB8AC3E}">
        <p14:creationId xmlns:p14="http://schemas.microsoft.com/office/powerpoint/2010/main" val="2788739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will then be</a:t>
            </a:r>
            <a:r>
              <a:rPr lang="en-GB" baseline="0" dirty="0" smtClean="0"/>
              <a:t> prompted to select five security questions and answers. After selecting your security questions, the eSignature widget will appear. Complete the eSignature widget by entering your password and answering the security question.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40</a:t>
            </a:fld>
            <a:endParaRPr lang="en-US" dirty="0"/>
          </a:p>
        </p:txBody>
      </p:sp>
    </p:spTree>
    <p:extLst>
      <p:ext uri="{BB962C8B-B14F-4D97-AF65-F5344CB8AC3E}">
        <p14:creationId xmlns:p14="http://schemas.microsoft.com/office/powerpoint/2010/main" val="25934449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for submitting the</a:t>
            </a:r>
            <a:r>
              <a:rPr lang="en-US" baseline="0" dirty="0" smtClean="0"/>
              <a:t> application and processing payment may take a few minutes. It is important that you do not close the window while the system is processing, or you may incur multiple payment charges. </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41</a:t>
            </a:fld>
            <a:endParaRPr lang="en-US" dirty="0"/>
          </a:p>
        </p:txBody>
      </p:sp>
    </p:spTree>
    <p:extLst>
      <p:ext uri="{BB962C8B-B14F-4D97-AF65-F5344CB8AC3E}">
        <p14:creationId xmlns:p14="http://schemas.microsoft.com/office/powerpoint/2010/main" val="41769436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a:t>
            </a:r>
            <a:r>
              <a:rPr lang="en-US" baseline="0" dirty="0" smtClean="0"/>
              <a:t> your application is complete and has been signed, you have completed the process. If you pass the electronic Identity Proofing process, your password is considered your legal signature and your application is complete. On this page, you will see your application number and the date that your application was signed. Your application will now be reviewed by EPA. Once the review is complete, you will receive a confirmation email from EPA with details.</a:t>
            </a:r>
            <a:endParaRPr lang="en-US" dirty="0" smtClean="0"/>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42</a:t>
            </a:fld>
            <a:endParaRPr lang="en-US" dirty="0"/>
          </a:p>
        </p:txBody>
      </p:sp>
    </p:spTree>
    <p:extLst>
      <p:ext uri="{BB962C8B-B14F-4D97-AF65-F5344CB8AC3E}">
        <p14:creationId xmlns:p14="http://schemas.microsoft.com/office/powerpoint/2010/main" val="41945771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your application is complete and signed, you will receive an email such as the above to confirm .</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43</a:t>
            </a:fld>
            <a:endParaRPr lang="en-US" dirty="0"/>
          </a:p>
        </p:txBody>
      </p:sp>
    </p:spTree>
    <p:extLst>
      <p:ext uri="{BB962C8B-B14F-4D97-AF65-F5344CB8AC3E}">
        <p14:creationId xmlns:p14="http://schemas.microsoft.com/office/powerpoint/2010/main" val="35604550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do not pass the electronic identity proofing process you can retry on this page, or choose to print, sign, and mail the paper form of the Electronic Signature Agreement and Submission Certification Statement to EPA. Your electronic application has been submitted, but not signed; it will be considered signed upon receipt of this paper form with your signature. The address to which you must mail this form is displayed at the bottom of the document.</a:t>
            </a:r>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44</a:t>
            </a:fld>
            <a:endParaRPr lang="en-US" dirty="0"/>
          </a:p>
        </p:txBody>
      </p:sp>
    </p:spTree>
    <p:extLst>
      <p:ext uri="{BB962C8B-B14F-4D97-AF65-F5344CB8AC3E}">
        <p14:creationId xmlns:p14="http://schemas.microsoft.com/office/powerpoint/2010/main" val="42418181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the “Print, Sign, &amp; Mail” button to generate</a:t>
            </a:r>
            <a:r>
              <a:rPr lang="en-US" baseline="0" dirty="0" smtClean="0"/>
              <a:t> the Electronic Signature Agreement. You must print, sign, and mail this page to the address listed at the bottom of the document.</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45</a:t>
            </a:fld>
            <a:endParaRPr lang="en-US" dirty="0"/>
          </a:p>
        </p:txBody>
      </p:sp>
    </p:spTree>
    <p:extLst>
      <p:ext uri="{BB962C8B-B14F-4D97-AF65-F5344CB8AC3E}">
        <p14:creationId xmlns:p14="http://schemas.microsoft.com/office/powerpoint/2010/main" val="37602115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the document is printed, the address is displayed on the screen as well.</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46</a:t>
            </a:fld>
            <a:endParaRPr lang="en-US" dirty="0"/>
          </a:p>
        </p:txBody>
      </p:sp>
    </p:spTree>
    <p:extLst>
      <p:ext uri="{BB962C8B-B14F-4D97-AF65-F5344CB8AC3E}">
        <p14:creationId xmlns:p14="http://schemas.microsoft.com/office/powerpoint/2010/main" val="16245473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can now</a:t>
            </a:r>
            <a:r>
              <a:rPr lang="en-US" baseline="0" dirty="0" smtClean="0"/>
              <a:t> check on the status of their application by accessing the E-Enterprise Portal (E-Portal). After the user has submitted their Firm application, they can access the E-Portal by clicking the “E-Enterprise Portal” tab on the CDX home page.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47</a:t>
            </a:fld>
            <a:endParaRPr lang="en-US" dirty="0"/>
          </a:p>
        </p:txBody>
      </p:sp>
    </p:spTree>
    <p:extLst>
      <p:ext uri="{BB962C8B-B14F-4D97-AF65-F5344CB8AC3E}">
        <p14:creationId xmlns:p14="http://schemas.microsoft.com/office/powerpoint/2010/main" val="16227946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a:t>
            </a:r>
            <a:r>
              <a:rPr lang="en-US" baseline="0" dirty="0" smtClean="0"/>
              <a:t> accessing the E-Portal for the first time will have to agree to the terms of use to continue.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48</a:t>
            </a:fld>
            <a:endParaRPr lang="en-US" dirty="0"/>
          </a:p>
        </p:txBody>
      </p:sp>
    </p:spTree>
    <p:extLst>
      <p:ext uri="{BB962C8B-B14F-4D97-AF65-F5344CB8AC3E}">
        <p14:creationId xmlns:p14="http://schemas.microsoft.com/office/powerpoint/2010/main" val="10921023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pop-up window will appear after the user has agreed to the terms of use. Here, the user may customize their E-Portal based on their interests, or click “Skip this” to skip this portion.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49</a:t>
            </a:fld>
            <a:endParaRPr lang="en-US" dirty="0"/>
          </a:p>
        </p:txBody>
      </p:sp>
    </p:spTree>
    <p:extLst>
      <p:ext uri="{BB962C8B-B14F-4D97-AF65-F5344CB8AC3E}">
        <p14:creationId xmlns:p14="http://schemas.microsoft.com/office/powerpoint/2010/main" val="264948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Clicking the link to begin the application to certify a new firm will open a pop up window. In this window, you can select to apply for certification as either a Renovation (RRP) or an Abatement firm. Selecting both boxes will allow you to apply for both certifications using one combined application.</a:t>
            </a:r>
          </a:p>
          <a:p>
            <a:endParaRPr lang="en-US" baseline="0" dirty="0" smtClean="0"/>
          </a:p>
          <a:p>
            <a:r>
              <a:rPr lang="en-US" baseline="0" dirty="0" smtClean="0"/>
              <a:t>Note: Once a Firm is certified, they will not be granted a refund. The user needs to make sure that they are applying for the proper certification. EPA’s full refund policy can be found at https://www.epa.gov/lead/epa-certification-program-fees-renovation-firms-and-abatement-firms.</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5</a:t>
            </a:fld>
            <a:endParaRPr lang="en-US" dirty="0"/>
          </a:p>
        </p:txBody>
      </p:sp>
    </p:spTree>
    <p:extLst>
      <p:ext uri="{BB962C8B-B14F-4D97-AF65-F5344CB8AC3E}">
        <p14:creationId xmlns:p14="http://schemas.microsoft.com/office/powerpoint/2010/main" val="31743210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“Progress</a:t>
            </a:r>
            <a:r>
              <a:rPr lang="en-US" baseline="0" dirty="0" smtClean="0"/>
              <a:t> Tracker” portion of the E-Portal homepage, the user can track their Firm application</a:t>
            </a:r>
            <a:r>
              <a:rPr lang="en-US" baseline="0" smtClean="0"/>
              <a:t>. A </a:t>
            </a:r>
            <a:r>
              <a:rPr lang="en-US" baseline="0" dirty="0" smtClean="0"/>
              <a:t>copy of the user’s receipt is also available here.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50</a:t>
            </a:fld>
            <a:endParaRPr lang="en-US" dirty="0"/>
          </a:p>
        </p:txBody>
      </p:sp>
    </p:spTree>
    <p:extLst>
      <p:ext uri="{BB962C8B-B14F-4D97-AF65-F5344CB8AC3E}">
        <p14:creationId xmlns:p14="http://schemas.microsoft.com/office/powerpoint/2010/main" val="28371725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application’s status will be changed</a:t>
            </a:r>
            <a:r>
              <a:rPr lang="en-US" baseline="0" dirty="0" smtClean="0"/>
              <a:t> to “Approved” once the application review process is completed. </a:t>
            </a:r>
            <a:r>
              <a:rPr lang="en-US" b="1" baseline="0" dirty="0" smtClean="0"/>
              <a:t>Please note:</a:t>
            </a:r>
            <a:r>
              <a:rPr lang="en-US" baseline="0" dirty="0" smtClean="0"/>
              <a:t> the application review process will take about 2-3 weeks. This processing window may be prolonged if the user is missing a component of their application.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51</a:t>
            </a:fld>
            <a:endParaRPr lang="en-US" dirty="0"/>
          </a:p>
        </p:txBody>
      </p:sp>
    </p:spTree>
    <p:extLst>
      <p:ext uri="{BB962C8B-B14F-4D97-AF65-F5344CB8AC3E}">
        <p14:creationId xmlns:p14="http://schemas.microsoft.com/office/powerpoint/2010/main" val="22448146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user’s application is approved, copies</a:t>
            </a:r>
            <a:r>
              <a:rPr lang="en-US" baseline="0" dirty="0" smtClean="0"/>
              <a:t> of their certificate and logo will be made available on the E-Portal. This will be available to the user on the E-Portal for one year. After the year has elapsed, the user has the option to request a replacement certificate for $15.</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52</a:t>
            </a:fld>
            <a:endParaRPr lang="en-US" dirty="0"/>
          </a:p>
        </p:txBody>
      </p:sp>
    </p:spTree>
    <p:extLst>
      <p:ext uri="{BB962C8B-B14F-4D97-AF65-F5344CB8AC3E}">
        <p14:creationId xmlns:p14="http://schemas.microsoft.com/office/powerpoint/2010/main" val="37765293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recap, here are a few helpful hints for successfully completing your application. First, be sure to keep track of your CDX password when you log in to the system, or when you create a new account. Second, do not close your browser window until you see the confirmation screen indicating that your application has been successfully submitted. It may take a few minutes to process, but do not close the window until the system indicates that it is safe to do so. Third, certain email systems may label communications from the Lead program as spam. To avoid this, please add lead.paint@epa.gov to your email’s list of safe senders. Finally, once your application is approved, a copy of your certificate will be available on the E-Portal for one year.</a:t>
            </a:r>
          </a:p>
          <a:p>
            <a:r>
              <a:rPr lang="en-US" sz="1200" kern="1200" dirty="0" smtClean="0">
                <a:solidFill>
                  <a:schemeClr val="tx1"/>
                </a:solidFill>
                <a:effectLst/>
                <a:latin typeface="+mn-lt"/>
                <a:ea typeface="+mn-ea"/>
                <a:cs typeface="+mn-cs"/>
              </a:rPr>
              <a:t>This concludes the Lead Firm Certification Application tutorial.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53</a:t>
            </a:fld>
            <a:endParaRPr lang="en-US" dirty="0"/>
          </a:p>
        </p:txBody>
      </p:sp>
    </p:spTree>
    <p:extLst>
      <p:ext uri="{BB962C8B-B14F-4D97-AF65-F5344CB8AC3E}">
        <p14:creationId xmlns:p14="http://schemas.microsoft.com/office/powerpoint/2010/main" val="361437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Firms</a:t>
            </a:r>
            <a:r>
              <a:rPr lang="en-US" baseline="0" dirty="0" smtClean="0"/>
              <a:t> who find themselves on the search can click “Open” and do any of the following: apply for recertification, update their firm’s information, or place a request for a replacement certificate.</a:t>
            </a:r>
          </a:p>
          <a:p>
            <a:endParaRPr lang="en-US" baseline="0" dirty="0" smtClean="0"/>
          </a:p>
          <a:p>
            <a:r>
              <a:rPr lang="en-US" baseline="0" dirty="0" smtClean="0"/>
              <a:t>Firms seeking to recertify should select the “Certification” option in the pop up window. Their recertification options will depend on what certifications they currently possess. In the example on this slide, the sample firm only holds a Renovation (RRP) certification, so the recertification option is only available for this discipline. This sample firm can choose to send an application to get certified as an Abatement firm, but that will be considered an initial application. Firms that have both Renovation (RRP) and Abatement certifications are able to choose which certification they need to recertify.</a:t>
            </a:r>
          </a:p>
        </p:txBody>
      </p:sp>
      <p:sp>
        <p:nvSpPr>
          <p:cNvPr id="4" name="Slide Number Placeholder 3"/>
          <p:cNvSpPr>
            <a:spLocks noGrp="1"/>
          </p:cNvSpPr>
          <p:nvPr>
            <p:ph type="sldNum" sz="quarter" idx="10"/>
          </p:nvPr>
        </p:nvSpPr>
        <p:spPr/>
        <p:txBody>
          <a:bodyPr/>
          <a:lstStyle/>
          <a:p>
            <a:fld id="{16A91C07-1A91-4821-A0DD-FA9F63EC26B9}" type="slidenum">
              <a:rPr lang="en-US" smtClean="0"/>
              <a:pPr/>
              <a:t>6</a:t>
            </a:fld>
            <a:endParaRPr lang="en-US" dirty="0"/>
          </a:p>
        </p:txBody>
      </p:sp>
    </p:spTree>
    <p:extLst>
      <p:ext uri="{BB962C8B-B14F-4D97-AF65-F5344CB8AC3E}">
        <p14:creationId xmlns:p14="http://schemas.microsoft.com/office/powerpoint/2010/main" val="34940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Firms seeking to update their information or request a replacement copy of their certificate should select the “Other” option in the pop up window. The “Update firm information” option will open an Information Amendment application, where the user can update the information on their previous application. The “Replace lost/misplaced certificate” option will open an application to receive a replacement copy of the user’s certificate. Each certificate is $15.</a:t>
            </a:r>
          </a:p>
        </p:txBody>
      </p:sp>
      <p:sp>
        <p:nvSpPr>
          <p:cNvPr id="4" name="Slide Number Placeholder 3"/>
          <p:cNvSpPr>
            <a:spLocks noGrp="1"/>
          </p:cNvSpPr>
          <p:nvPr>
            <p:ph type="sldNum" sz="quarter" idx="10"/>
          </p:nvPr>
        </p:nvSpPr>
        <p:spPr/>
        <p:txBody>
          <a:bodyPr/>
          <a:lstStyle/>
          <a:p>
            <a:fld id="{16A91C07-1A91-4821-A0DD-FA9F63EC26B9}" type="slidenum">
              <a:rPr lang="en-US" smtClean="0"/>
              <a:pPr/>
              <a:t>7</a:t>
            </a:fld>
            <a:endParaRPr lang="en-US" dirty="0"/>
          </a:p>
        </p:txBody>
      </p:sp>
    </p:spTree>
    <p:extLst>
      <p:ext uri="{BB962C8B-B14F-4D97-AF65-F5344CB8AC3E}">
        <p14:creationId xmlns:p14="http://schemas.microsoft.com/office/powerpoint/2010/main" val="2727431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Firms</a:t>
            </a:r>
            <a:r>
              <a:rPr lang="en-GB" baseline="0" dirty="0" smtClean="0"/>
              <a:t> seeking to update their information will be led to the CDX log in page. The user must enter their CDX user ID and password to sign in.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8</a:t>
            </a:fld>
            <a:endParaRPr lang="en-US" dirty="0"/>
          </a:p>
        </p:txBody>
      </p:sp>
    </p:spTree>
    <p:extLst>
      <p:ext uri="{BB962C8B-B14F-4D97-AF65-F5344CB8AC3E}">
        <p14:creationId xmlns:p14="http://schemas.microsoft.com/office/powerpoint/2010/main" val="4179759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a:t>
            </a:r>
            <a:r>
              <a:rPr lang="en-GB" baseline="0" dirty="0" smtClean="0"/>
              <a:t> logging in, the user is led to the edit page. On this page, the user can make any edits to their firm’s information.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9</a:t>
            </a:fld>
            <a:endParaRPr lang="en-US" dirty="0"/>
          </a:p>
        </p:txBody>
      </p:sp>
    </p:spTree>
    <p:extLst>
      <p:ext uri="{BB962C8B-B14F-4D97-AF65-F5344CB8AC3E}">
        <p14:creationId xmlns:p14="http://schemas.microsoft.com/office/powerpoint/2010/main" val="1765428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p:nvPicPr>
        <p:blipFill>
          <a:blip r:embed="rId3" cstate="print"/>
          <a:stretch>
            <a:fillRect/>
          </a:stretch>
        </p:blipFill>
        <p:spPr>
          <a:xfrm>
            <a:off x="0" y="4069080"/>
            <a:ext cx="9144000" cy="1527048"/>
          </a:xfrm>
          <a:prstGeom prst="rect">
            <a:avLst/>
          </a:prstGeom>
        </p:spPr>
      </p:pic>
      <p:sp>
        <p:nvSpPr>
          <p:cNvPr id="2" name="Title 1"/>
          <p:cNvSpPr>
            <a:spLocks noGrp="1"/>
          </p:cNvSpPr>
          <p:nvPr>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0" name="TextBox 19"/>
          <p:cNvSpPr txBox="1"/>
          <p:nvPr/>
        </p:nvSpPr>
        <p:spPr bwMode="auto">
          <a:xfrm>
            <a:off x="449263" y="6515640"/>
            <a:ext cx="2272672" cy="342360"/>
          </a:xfrm>
          <a:prstGeom prst="rect">
            <a:avLst/>
          </a:prstGeom>
          <a:noFill/>
          <a:ln w="3175" algn="ctr">
            <a:noFill/>
            <a:miter lim="800000"/>
            <a:headEnd/>
            <a:tailEnd/>
          </a:ln>
          <a:effectLst/>
        </p:spPr>
        <p:txBody>
          <a:bodyPr vert="horz" wrap="square" lIns="0" tIns="0" rIns="0" bIns="0" rtlCol="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noProof="0" dirty="0" smtClean="0">
              <a:solidFill>
                <a:srgbClr val="666666"/>
              </a:solidFill>
              <a:latin typeface="Arial" pitchFamily="34" charset="0"/>
              <a:ea typeface="+mn-ea"/>
              <a:cs typeface="Arial" pitchFamily="34" charset="0"/>
            </a:endParaRPr>
          </a:p>
        </p:txBody>
      </p:sp>
      <p:pic>
        <p:nvPicPr>
          <p:cNvPr id="48" name="Picture 8" descr="cover_bg_beet_part1.jpg &lt;IGNORE&gt;"/>
          <p:cNvPicPr>
            <a:picLocks noChangeAspect="1"/>
          </p:cNvPicPr>
          <p:nvPr/>
        </p:nvPicPr>
        <p:blipFill>
          <a:blip r:embed="rId4" cstate="print"/>
          <a:stretch>
            <a:fillRect/>
          </a:stretch>
        </p:blipFill>
        <p:spPr>
          <a:xfrm>
            <a:off x="19" y="3906044"/>
            <a:ext cx="9143961" cy="178592"/>
          </a:xfrm>
          <a:prstGeom prst="rect">
            <a:avLst/>
          </a:prstGeom>
        </p:spPr>
      </p:pic>
      <p:pic>
        <p:nvPicPr>
          <p:cNvPr id="52" name="Picture 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7840" y="4254384"/>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093365"/>
      </p:ext>
    </p:extLst>
  </p:cSld>
  <p:clrMapOvr>
    <a:masterClrMapping/>
  </p:clrMapOvr>
  <p:transition>
    <p:fade/>
  </p:transition>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ll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3662413"/>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ultiple Image">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4067464"/>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endParaRPr lang="en-US" dirty="0"/>
          </a:p>
        </p:txBody>
      </p:sp>
    </p:spTree>
    <p:extLst>
      <p:ext uri="{BB962C8B-B14F-4D97-AF65-F5344CB8AC3E}">
        <p14:creationId xmlns:p14="http://schemas.microsoft.com/office/powerpoint/2010/main" val="276974291"/>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side small graphic ">
    <p:spTree>
      <p:nvGrpSpPr>
        <p:cNvPr id="1" name=""/>
        <p:cNvGrpSpPr/>
        <p:nvPr/>
      </p:nvGrpSpPr>
      <p:grpSpPr>
        <a:xfrm>
          <a:off x="0" y="0"/>
          <a:ext cx="0" cy="0"/>
          <a:chOff x="0" y="0"/>
          <a:chExt cx="0" cy="0"/>
        </a:xfrm>
      </p:grpSpPr>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smtClean="0"/>
              <a:t>Text</a:t>
            </a:r>
            <a:endParaRPr lang="en-US" dirty="0"/>
          </a:p>
        </p:txBody>
      </p:sp>
    </p:spTree>
    <p:extLst>
      <p:ext uri="{BB962C8B-B14F-4D97-AF65-F5344CB8AC3E}">
        <p14:creationId xmlns:p14="http://schemas.microsoft.com/office/powerpoint/2010/main" val="515596849"/>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icture">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33946450"/>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enter text</a:t>
            </a:r>
            <a:endParaRPr lang="en-US" noProof="0" dirty="0" smtClean="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26821164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ation page">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085219787"/>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losing page for sales presentati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smtClean="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2625893801"/>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2086479411"/>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502B7E8-ABBC-47F9-9089-B48A2FEEEFF6}" type="datetime1">
              <a:rPr lang="en-US" smtClean="0"/>
              <a:t>5/9/2018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2318503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3" name="Title Placeholder 1"/>
          <p:cNvSpPr>
            <a:spLocks noGrp="1"/>
          </p:cNvSpPr>
          <p:nvPr>
            <p:ph type="title" hasCustomPrompt="1"/>
          </p:nvPr>
        </p:nvSpPr>
        <p:spPr>
          <a:xfrm>
            <a:off x="447675" y="185739"/>
            <a:ext cx="8239125" cy="920750"/>
          </a:xfrm>
          <a:prstGeom prst="rect">
            <a:avLst/>
          </a:prstGeom>
        </p:spPr>
        <p:txBody>
          <a:bodyPr vert="horz" lIns="0" tIns="0" rIns="0" bIns="0" rtlCol="0" anchor="ctr" anchorCtr="0">
            <a:normAutofit/>
          </a:bodyPr>
          <a:lstStyle>
            <a:lvl1pPr>
              <a:defRPr/>
            </a:lvl1pPr>
          </a:lstStyle>
          <a:p>
            <a:r>
              <a:rPr lang="en-US" noProof="0" dirty="0" smtClean="0"/>
              <a:t>Click to edit Master title style                    </a:t>
            </a:r>
            <a:endParaRPr lang="en-US" noProof="0" dirty="0"/>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0256" y="150658"/>
            <a:ext cx="1571624" cy="95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1187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wo">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2215072"/>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30062101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 High Content slide">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8928862"/>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two - High Conten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7988361"/>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age">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3562585"/>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p:nvPicPr>
        <p:blipFill>
          <a:blip r:embed="rId2" cstate="print"/>
          <a:stretch>
            <a:fillRect/>
          </a:stretch>
        </p:blipFill>
        <p:spPr>
          <a:xfrm>
            <a:off x="0" y="2286000"/>
            <a:ext cx="9144000" cy="2286000"/>
          </a:xfrm>
          <a:prstGeom prst="rect">
            <a:avLst/>
          </a:prstGeom>
        </p:spPr>
      </p:pic>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997312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p:nvPicPr>
        <p:blipFill>
          <a:blip r:embed="rId3" cstate="print"/>
          <a:stretch>
            <a:fillRect/>
          </a:stretch>
        </p:blipFill>
        <p:spPr>
          <a:xfrm>
            <a:off x="0" y="2286000"/>
            <a:ext cx="9144000" cy="2286000"/>
          </a:xfrm>
          <a:prstGeom prst="rect">
            <a:avLst/>
          </a:prstGeom>
        </p:spPr>
      </p:pic>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880" y="4661697"/>
            <a:ext cx="2103120" cy="115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4423350"/>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417299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iming>
    <p:tnLst>
      <p:par>
        <p:cTn id="1" dur="indefinite" restart="never" nodeType="tmRoot"/>
      </p:par>
    </p:tnLst>
  </p:timing>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epa.gov/lead/getcertifie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53.xml.rels><?xml version="1.0" encoding="UTF-8" standalone="yes"?>
<Relationships xmlns="http://schemas.openxmlformats.org/package/2006/relationships"><Relationship Id="rId3" Type="http://schemas.openxmlformats.org/officeDocument/2006/relationships/hyperlink" Target="mailto:lead.paint@epa.gov"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Lead User Guide:</a:t>
            </a:r>
            <a:br>
              <a:rPr lang="en-US" dirty="0" smtClean="0"/>
            </a:br>
            <a:r>
              <a:rPr lang="en-US" dirty="0" smtClean="0"/>
              <a:t>Application for Firm Certification</a:t>
            </a:r>
            <a:endParaRPr lang="en-US" dirty="0"/>
          </a:p>
        </p:txBody>
      </p:sp>
      <p:sp>
        <p:nvSpPr>
          <p:cNvPr id="5" name="Subtitle 4"/>
          <p:cNvSpPr>
            <a:spLocks noGrp="1"/>
          </p:cNvSpPr>
          <p:nvPr>
            <p:ph type="subTitle" idx="1"/>
          </p:nvPr>
        </p:nvSpPr>
        <p:spPr/>
        <p:txBody>
          <a:bodyPr/>
          <a:lstStyle/>
          <a:p>
            <a:r>
              <a:rPr lang="en-US" dirty="0">
                <a:solidFill>
                  <a:schemeClr val="bg1">
                    <a:lumMod val="50000"/>
                  </a:schemeClr>
                </a:solidFill>
              </a:rPr>
              <a:t>U</a:t>
            </a:r>
            <a:r>
              <a:rPr lang="en-US" dirty="0" smtClean="0">
                <a:solidFill>
                  <a:schemeClr val="bg1">
                    <a:lumMod val="50000"/>
                  </a:schemeClr>
                </a:solidFill>
              </a:rPr>
              <a:t>pdated </a:t>
            </a:r>
            <a:r>
              <a:rPr lang="en-US" dirty="0" smtClean="0">
                <a:solidFill>
                  <a:schemeClr val="bg1">
                    <a:lumMod val="50000"/>
                  </a:schemeClr>
                </a:solidFill>
              </a:rPr>
              <a:t>05/11/2018</a:t>
            </a:r>
            <a:endParaRPr lang="en-US" dirty="0">
              <a:solidFill>
                <a:schemeClr val="bg1">
                  <a:lumMod val="50000"/>
                </a:schemeClr>
              </a:solidFill>
            </a:endParaRPr>
          </a:p>
        </p:txBody>
      </p:sp>
    </p:spTree>
    <p:extLst>
      <p:ext uri="{BB962C8B-B14F-4D97-AF65-F5344CB8AC3E}">
        <p14:creationId xmlns:p14="http://schemas.microsoft.com/office/powerpoint/2010/main" val="381989876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Update Firm Information – Review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10</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1909" y="996570"/>
            <a:ext cx="4170656" cy="5760720"/>
          </a:xfrm>
          <a:prstGeom prst="rect">
            <a:avLst/>
          </a:prstGeom>
        </p:spPr>
      </p:pic>
    </p:spTree>
    <p:extLst>
      <p:ext uri="{BB962C8B-B14F-4D97-AF65-F5344CB8AC3E}">
        <p14:creationId xmlns:p14="http://schemas.microsoft.com/office/powerpoint/2010/main" val="165193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Update Firm Information – Signature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11</a:t>
            </a:fld>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31250"/>
          <a:stretch/>
        </p:blipFill>
        <p:spPr>
          <a:xfrm>
            <a:off x="742293" y="1139146"/>
            <a:ext cx="7649883" cy="2514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547" y="3831673"/>
            <a:ext cx="7077376" cy="2651760"/>
          </a:xfrm>
          <a:prstGeom prst="rect">
            <a:avLst/>
          </a:prstGeom>
        </p:spPr>
      </p:pic>
    </p:spTree>
    <p:extLst>
      <p:ext uri="{BB962C8B-B14F-4D97-AF65-F5344CB8AC3E}">
        <p14:creationId xmlns:p14="http://schemas.microsoft.com/office/powerpoint/2010/main" val="3754614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Update Firm Information – Confirmation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12</a:t>
            </a:fld>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999" r="15001"/>
          <a:stretch/>
        </p:blipFill>
        <p:spPr>
          <a:xfrm>
            <a:off x="1366837" y="1447800"/>
            <a:ext cx="6400800" cy="4371975"/>
          </a:xfrm>
          <a:prstGeom prst="rect">
            <a:avLst/>
          </a:prstGeom>
        </p:spPr>
      </p:pic>
    </p:spTree>
    <p:extLst>
      <p:ext uri="{BB962C8B-B14F-4D97-AF65-F5344CB8AC3E}">
        <p14:creationId xmlns:p14="http://schemas.microsoft.com/office/powerpoint/2010/main" val="215289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Replace a Certificate – CDX Log In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13</a:t>
            </a:fld>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167" r="14166"/>
          <a:stretch/>
        </p:blipFill>
        <p:spPr>
          <a:xfrm>
            <a:off x="1290637" y="1219200"/>
            <a:ext cx="6553200" cy="4772025"/>
          </a:xfrm>
          <a:prstGeom prst="rect">
            <a:avLst/>
          </a:prstGeom>
        </p:spPr>
      </p:pic>
    </p:spTree>
    <p:extLst>
      <p:ext uri="{BB962C8B-B14F-4D97-AF65-F5344CB8AC3E}">
        <p14:creationId xmlns:p14="http://schemas.microsoft.com/office/powerpoint/2010/main" val="3227592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4" y="76200"/>
            <a:ext cx="8239125" cy="920750"/>
          </a:xfrm>
        </p:spPr>
        <p:txBody>
          <a:bodyPr/>
          <a:lstStyle/>
          <a:p>
            <a:r>
              <a:rPr lang="en-GB" dirty="0" smtClean="0"/>
              <a:t>Replace a Certificate – User Information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14</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3959" y="914400"/>
            <a:ext cx="5126556" cy="5943600"/>
          </a:xfrm>
          <a:prstGeom prst="rect">
            <a:avLst/>
          </a:prstGeom>
        </p:spPr>
      </p:pic>
    </p:spTree>
    <p:extLst>
      <p:ext uri="{BB962C8B-B14F-4D97-AF65-F5344CB8AC3E}">
        <p14:creationId xmlns:p14="http://schemas.microsoft.com/office/powerpoint/2010/main" val="2508890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Replace a Certificate – Review and Payment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15</a:t>
            </a:fld>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58" b="50953"/>
          <a:stretch/>
        </p:blipFill>
        <p:spPr>
          <a:xfrm>
            <a:off x="447675" y="1261453"/>
            <a:ext cx="4568586" cy="438912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47778"/>
          <a:stretch/>
        </p:blipFill>
        <p:spPr>
          <a:xfrm>
            <a:off x="4567237" y="2011680"/>
            <a:ext cx="4276976" cy="4389120"/>
          </a:xfrm>
          <a:prstGeom prst="rect">
            <a:avLst/>
          </a:prstGeom>
        </p:spPr>
      </p:pic>
    </p:spTree>
    <p:extLst>
      <p:ext uri="{BB962C8B-B14F-4D97-AF65-F5344CB8AC3E}">
        <p14:creationId xmlns:p14="http://schemas.microsoft.com/office/powerpoint/2010/main" val="3150695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Replace a Certificate – Confirmation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16</a:t>
            </a:fld>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167" r="14166"/>
          <a:stretch/>
        </p:blipFill>
        <p:spPr>
          <a:xfrm>
            <a:off x="1290637" y="1371600"/>
            <a:ext cx="6553200" cy="4371975"/>
          </a:xfrm>
          <a:prstGeom prst="rect">
            <a:avLst/>
          </a:prstGeom>
        </p:spPr>
      </p:pic>
    </p:spTree>
    <p:extLst>
      <p:ext uri="{BB962C8B-B14F-4D97-AF65-F5344CB8AC3E}">
        <p14:creationId xmlns:p14="http://schemas.microsoft.com/office/powerpoint/2010/main" val="2481017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77" y="1235924"/>
            <a:ext cx="8199120" cy="5150730"/>
          </a:xfrm>
          <a:prstGeom prst="rect">
            <a:avLst/>
          </a:prstGeom>
        </p:spPr>
      </p:pic>
      <p:sp>
        <p:nvSpPr>
          <p:cNvPr id="7" name="Title 6"/>
          <p:cNvSpPr>
            <a:spLocks noGrp="1"/>
          </p:cNvSpPr>
          <p:nvPr>
            <p:ph type="title"/>
          </p:nvPr>
        </p:nvSpPr>
        <p:spPr/>
        <p:txBody>
          <a:bodyPr/>
          <a:lstStyle/>
          <a:p>
            <a:r>
              <a:rPr lang="en-GB" dirty="0" smtClean="0"/>
              <a:t>New Certification – CDX Register/Log In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17</a:t>
            </a:fld>
            <a:endParaRPr lang="en-US" dirty="0"/>
          </a:p>
        </p:txBody>
      </p:sp>
    </p:spTree>
    <p:extLst>
      <p:ext uri="{BB962C8B-B14F-4D97-AF65-F5344CB8AC3E}">
        <p14:creationId xmlns:p14="http://schemas.microsoft.com/office/powerpoint/2010/main" val="587542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913" y="1306286"/>
            <a:ext cx="7230647" cy="5209804"/>
          </a:xfrm>
          <a:prstGeom prst="rect">
            <a:avLst/>
          </a:prstGeom>
        </p:spPr>
      </p:pic>
      <p:sp>
        <p:nvSpPr>
          <p:cNvPr id="7" name="Title 6"/>
          <p:cNvSpPr>
            <a:spLocks noGrp="1"/>
          </p:cNvSpPr>
          <p:nvPr>
            <p:ph type="title"/>
          </p:nvPr>
        </p:nvSpPr>
        <p:spPr/>
        <p:txBody>
          <a:bodyPr/>
          <a:lstStyle/>
          <a:p>
            <a:r>
              <a:rPr lang="en-GB" dirty="0" smtClean="0"/>
              <a:t>State/Territory Selection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18</a:t>
            </a:fld>
            <a:endParaRPr lang="en-US" dirty="0"/>
          </a:p>
        </p:txBody>
      </p:sp>
    </p:spTree>
    <p:extLst>
      <p:ext uri="{BB962C8B-B14F-4D97-AF65-F5344CB8AC3E}">
        <p14:creationId xmlns:p14="http://schemas.microsoft.com/office/powerpoint/2010/main" val="1584748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9629"/>
            <a:ext cx="9144000" cy="1138742"/>
          </a:xfrm>
          <a:prstGeom prst="rect">
            <a:avLst/>
          </a:prstGeom>
        </p:spPr>
      </p:pic>
      <p:sp>
        <p:nvSpPr>
          <p:cNvPr id="7" name="Title 6"/>
          <p:cNvSpPr>
            <a:spLocks noGrp="1"/>
          </p:cNvSpPr>
          <p:nvPr>
            <p:ph type="title"/>
          </p:nvPr>
        </p:nvSpPr>
        <p:spPr/>
        <p:txBody>
          <a:bodyPr/>
          <a:lstStyle/>
          <a:p>
            <a:r>
              <a:rPr lang="en-GB" dirty="0" smtClean="0"/>
              <a:t>State/Territory Selection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19</a:t>
            </a:fld>
            <a:endParaRPr lang="en-US" dirty="0"/>
          </a:p>
        </p:txBody>
      </p:sp>
    </p:spTree>
    <p:extLst>
      <p:ext uri="{BB962C8B-B14F-4D97-AF65-F5344CB8AC3E}">
        <p14:creationId xmlns:p14="http://schemas.microsoft.com/office/powerpoint/2010/main" val="901397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p:cNvSpPr>
            <a:spLocks noGrp="1"/>
          </p:cNvSpPr>
          <p:nvPr>
            <p:ph type="title"/>
          </p:nvPr>
        </p:nvSpPr>
        <p:spPr/>
        <p:txBody>
          <a:bodyPr>
            <a:normAutofit/>
          </a:bodyPr>
          <a:lstStyle/>
          <a:p>
            <a:r>
              <a:rPr lang="en-US" dirty="0" smtClean="0"/>
              <a:t>Firm Public Site</a:t>
            </a:r>
            <a:endParaRPr lang="en-US" dirty="0"/>
          </a:p>
        </p:txBody>
      </p:sp>
      <p:sp>
        <p:nvSpPr>
          <p:cNvPr id="6" name="Content Placeholder 5"/>
          <p:cNvSpPr>
            <a:spLocks noGrp="1"/>
          </p:cNvSpPr>
          <p:nvPr>
            <p:ph sz="quarter" idx="17"/>
          </p:nvPr>
        </p:nvSpPr>
        <p:spPr/>
        <p:txBody>
          <a:bodyPr/>
          <a:lstStyle/>
          <a:p>
            <a:pPr algn="ctr"/>
            <a:r>
              <a:rPr lang="en-US" dirty="0">
                <a:hlinkClick r:id="rId3"/>
              </a:rPr>
              <a:t>https://www.epa.gov/lead/getcertified</a:t>
            </a:r>
            <a:endParaRPr lang="en-GB"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2</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7792" y="1609635"/>
            <a:ext cx="5358889" cy="4791165"/>
          </a:xfrm>
          <a:prstGeom prst="rect">
            <a:avLst/>
          </a:prstGeom>
        </p:spPr>
      </p:pic>
    </p:spTree>
    <p:extLst>
      <p:ext uri="{BB962C8B-B14F-4D97-AF65-F5344CB8AC3E}">
        <p14:creationId xmlns:p14="http://schemas.microsoft.com/office/powerpoint/2010/main" val="952233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0672"/>
            <a:ext cx="9144000" cy="144972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05200"/>
            <a:ext cx="9144000" cy="1662545"/>
          </a:xfrm>
          <a:prstGeom prst="rect">
            <a:avLst/>
          </a:prstGeom>
        </p:spPr>
      </p:pic>
      <p:sp>
        <p:nvSpPr>
          <p:cNvPr id="8" name="Title 7"/>
          <p:cNvSpPr>
            <a:spLocks noGrp="1"/>
          </p:cNvSpPr>
          <p:nvPr>
            <p:ph type="title"/>
          </p:nvPr>
        </p:nvSpPr>
        <p:spPr/>
        <p:txBody>
          <a:bodyPr/>
          <a:lstStyle/>
          <a:p>
            <a:r>
              <a:rPr lang="en-GB" dirty="0" smtClean="0"/>
              <a:t>State/Territory Selection – EPA-Authorized States</a:t>
            </a:r>
            <a:endParaRPr lang="en-GB"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20</a:t>
            </a:fld>
            <a:endParaRPr lang="en-US" dirty="0"/>
          </a:p>
        </p:txBody>
      </p:sp>
    </p:spTree>
    <p:extLst>
      <p:ext uri="{BB962C8B-B14F-4D97-AF65-F5344CB8AC3E}">
        <p14:creationId xmlns:p14="http://schemas.microsoft.com/office/powerpoint/2010/main" val="3625069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7019" r="17018" b="12222"/>
          <a:stretch/>
        </p:blipFill>
        <p:spPr>
          <a:xfrm>
            <a:off x="2385691" y="1131890"/>
            <a:ext cx="4363091" cy="5385690"/>
          </a:xfrm>
          <a:prstGeom prst="rect">
            <a:avLst/>
          </a:prstGeom>
        </p:spPr>
      </p:pic>
      <p:sp>
        <p:nvSpPr>
          <p:cNvPr id="8" name="Title 7"/>
          <p:cNvSpPr>
            <a:spLocks noGrp="1"/>
          </p:cNvSpPr>
          <p:nvPr>
            <p:ph type="title"/>
          </p:nvPr>
        </p:nvSpPr>
        <p:spPr/>
        <p:txBody>
          <a:bodyPr/>
          <a:lstStyle/>
          <a:p>
            <a:r>
              <a:rPr lang="en-GB" dirty="0" smtClean="0"/>
              <a:t>Registration Information Page – New CDX Account</a:t>
            </a:r>
            <a:endParaRPr lang="en-GB"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21</a:t>
            </a:fld>
            <a:endParaRPr lang="en-US" dirty="0"/>
          </a:p>
        </p:txBody>
      </p:sp>
    </p:spTree>
    <p:extLst>
      <p:ext uri="{BB962C8B-B14F-4D97-AF65-F5344CB8AC3E}">
        <p14:creationId xmlns:p14="http://schemas.microsoft.com/office/powerpoint/2010/main" val="583364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6970" r="16970" b="14445"/>
          <a:stretch/>
        </p:blipFill>
        <p:spPr>
          <a:xfrm>
            <a:off x="2032646" y="1243349"/>
            <a:ext cx="5069182" cy="5135880"/>
          </a:xfrm>
          <a:prstGeom prst="rect">
            <a:avLst/>
          </a:prstGeom>
        </p:spPr>
      </p:pic>
      <p:sp>
        <p:nvSpPr>
          <p:cNvPr id="7" name="Title 6"/>
          <p:cNvSpPr>
            <a:spLocks noGrp="1"/>
          </p:cNvSpPr>
          <p:nvPr>
            <p:ph type="title"/>
          </p:nvPr>
        </p:nvSpPr>
        <p:spPr/>
        <p:txBody>
          <a:bodyPr/>
          <a:lstStyle/>
          <a:p>
            <a:r>
              <a:rPr lang="en-GB" dirty="0" smtClean="0"/>
              <a:t>User Information Page – Existing CDX Account</a:t>
            </a:r>
            <a:endParaRPr lang="en-GB"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22</a:t>
            </a:fld>
            <a:endParaRPr lang="en-US" dirty="0"/>
          </a:p>
        </p:txBody>
      </p:sp>
    </p:spTree>
    <p:extLst>
      <p:ext uri="{BB962C8B-B14F-4D97-AF65-F5344CB8AC3E}">
        <p14:creationId xmlns:p14="http://schemas.microsoft.com/office/powerpoint/2010/main" val="2482628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9144000" cy="4248795"/>
          </a:xfrm>
          <a:prstGeom prst="rect">
            <a:avLst/>
          </a:prstGeom>
        </p:spPr>
      </p:pic>
      <p:sp>
        <p:nvSpPr>
          <p:cNvPr id="7" name="Title 6"/>
          <p:cNvSpPr>
            <a:spLocks noGrp="1"/>
          </p:cNvSpPr>
          <p:nvPr>
            <p:ph type="title"/>
          </p:nvPr>
        </p:nvSpPr>
        <p:spPr/>
        <p:txBody>
          <a:bodyPr/>
          <a:lstStyle/>
          <a:p>
            <a:r>
              <a:rPr lang="en-GB" dirty="0" smtClean="0"/>
              <a:t>Recent Submission Warning</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23</a:t>
            </a:fld>
            <a:endParaRPr lang="en-US" dirty="0"/>
          </a:p>
        </p:txBody>
      </p:sp>
    </p:spTree>
    <p:extLst>
      <p:ext uri="{BB962C8B-B14F-4D97-AF65-F5344CB8AC3E}">
        <p14:creationId xmlns:p14="http://schemas.microsoft.com/office/powerpoint/2010/main" val="2478228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676375"/>
            <a:ext cx="8961120" cy="3505250"/>
          </a:xfrm>
          <a:prstGeom prst="rect">
            <a:avLst/>
          </a:prstGeom>
        </p:spPr>
      </p:pic>
      <p:sp>
        <p:nvSpPr>
          <p:cNvPr id="7" name="Title 6"/>
          <p:cNvSpPr>
            <a:spLocks noGrp="1"/>
          </p:cNvSpPr>
          <p:nvPr>
            <p:ph type="title"/>
          </p:nvPr>
        </p:nvSpPr>
        <p:spPr/>
        <p:txBody>
          <a:bodyPr/>
          <a:lstStyle/>
          <a:p>
            <a:r>
              <a:rPr lang="en-GB" dirty="0" smtClean="0"/>
              <a:t>Incomplete Submissions</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24</a:t>
            </a:fld>
            <a:endParaRPr lang="en-US" dirty="0"/>
          </a:p>
        </p:txBody>
      </p:sp>
    </p:spTree>
    <p:extLst>
      <p:ext uri="{BB962C8B-B14F-4D97-AF65-F5344CB8AC3E}">
        <p14:creationId xmlns:p14="http://schemas.microsoft.com/office/powerpoint/2010/main" val="1482541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Firm Information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37" y="1087859"/>
            <a:ext cx="7467600" cy="5428231"/>
          </a:xfrm>
          <a:prstGeom prst="rect">
            <a:avLst/>
          </a:prstGeom>
        </p:spPr>
      </p:pic>
    </p:spTree>
    <p:extLst>
      <p:ext uri="{BB962C8B-B14F-4D97-AF65-F5344CB8AC3E}">
        <p14:creationId xmlns:p14="http://schemas.microsoft.com/office/powerpoint/2010/main" val="112952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Firm Search</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26</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64" y="967177"/>
            <a:ext cx="7703345" cy="5548913"/>
          </a:xfrm>
          <a:prstGeom prst="rect">
            <a:avLst/>
          </a:prstGeom>
        </p:spPr>
      </p:pic>
    </p:spTree>
    <p:extLst>
      <p:ext uri="{BB962C8B-B14F-4D97-AF65-F5344CB8AC3E}">
        <p14:creationId xmlns:p14="http://schemas.microsoft.com/office/powerpoint/2010/main" val="3892278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Firm Advanced Search</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27</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511" y="920302"/>
            <a:ext cx="7565451" cy="5584902"/>
          </a:xfrm>
          <a:prstGeom prst="rect">
            <a:avLst/>
          </a:prstGeom>
        </p:spPr>
      </p:pic>
    </p:spTree>
    <p:extLst>
      <p:ext uri="{BB962C8B-B14F-4D97-AF65-F5344CB8AC3E}">
        <p14:creationId xmlns:p14="http://schemas.microsoft.com/office/powerpoint/2010/main" val="825154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Advanced Search Results</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28</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37" y="914400"/>
            <a:ext cx="7848600" cy="5160807"/>
          </a:xfrm>
          <a:prstGeom prst="rect">
            <a:avLst/>
          </a:prstGeom>
        </p:spPr>
      </p:pic>
    </p:spTree>
    <p:extLst>
      <p:ext uri="{BB962C8B-B14F-4D97-AF65-F5344CB8AC3E}">
        <p14:creationId xmlns:p14="http://schemas.microsoft.com/office/powerpoint/2010/main" val="4026547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‘Create My Own’ Firm Option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29</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7" y="990600"/>
            <a:ext cx="7924800" cy="5298148"/>
          </a:xfrm>
          <a:prstGeom prst="rect">
            <a:avLst/>
          </a:prstGeom>
        </p:spPr>
      </p:pic>
    </p:spTree>
    <p:extLst>
      <p:ext uri="{BB962C8B-B14F-4D97-AF65-F5344CB8AC3E}">
        <p14:creationId xmlns:p14="http://schemas.microsoft.com/office/powerpoint/2010/main" val="3128198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008" y="1314887"/>
            <a:ext cx="5778745" cy="4786784"/>
          </a:xfrm>
          <a:prstGeom prst="rect">
            <a:avLst/>
          </a:prstGeom>
        </p:spPr>
      </p:pic>
      <p:sp>
        <p:nvSpPr>
          <p:cNvPr id="9" name="Title 8"/>
          <p:cNvSpPr>
            <a:spLocks noGrp="1"/>
          </p:cNvSpPr>
          <p:nvPr>
            <p:ph type="title"/>
          </p:nvPr>
        </p:nvSpPr>
        <p:spPr/>
        <p:txBody>
          <a:bodyPr/>
          <a:lstStyle/>
          <a:p>
            <a:r>
              <a:rPr lang="en-GB" dirty="0" smtClean="0"/>
              <a:t>Firm Search</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a:t>
            </a:fld>
            <a:endParaRPr lang="en-US" dirty="0"/>
          </a:p>
        </p:txBody>
      </p:sp>
    </p:spTree>
    <p:extLst>
      <p:ext uri="{BB962C8B-B14F-4D97-AF65-F5344CB8AC3E}">
        <p14:creationId xmlns:p14="http://schemas.microsoft.com/office/powerpoint/2010/main" val="2878565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6948" r="16948" b="14445"/>
          <a:stretch/>
        </p:blipFill>
        <p:spPr>
          <a:xfrm>
            <a:off x="2000774" y="1211057"/>
            <a:ext cx="5132926" cy="5200464"/>
          </a:xfrm>
          <a:prstGeom prst="rect">
            <a:avLst/>
          </a:prstGeom>
        </p:spPr>
      </p:pic>
      <p:sp>
        <p:nvSpPr>
          <p:cNvPr id="7" name="Title 6"/>
          <p:cNvSpPr>
            <a:spLocks noGrp="1"/>
          </p:cNvSpPr>
          <p:nvPr>
            <p:ph type="title"/>
          </p:nvPr>
        </p:nvSpPr>
        <p:spPr/>
        <p:txBody>
          <a:bodyPr/>
          <a:lstStyle/>
          <a:p>
            <a:r>
              <a:rPr lang="en-GB" dirty="0" smtClean="0"/>
              <a:t>Firm Information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30</a:t>
            </a:fld>
            <a:endParaRPr lang="en-US" dirty="0"/>
          </a:p>
        </p:txBody>
      </p:sp>
    </p:spTree>
    <p:extLst>
      <p:ext uri="{BB962C8B-B14F-4D97-AF65-F5344CB8AC3E}">
        <p14:creationId xmlns:p14="http://schemas.microsoft.com/office/powerpoint/2010/main" val="3143467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6065" t="35555" r="16066" b="11111"/>
          <a:stretch/>
        </p:blipFill>
        <p:spPr>
          <a:xfrm>
            <a:off x="1443037" y="1323232"/>
            <a:ext cx="6248400" cy="5171087"/>
          </a:xfrm>
          <a:prstGeom prst="rect">
            <a:avLst/>
          </a:prstGeom>
        </p:spPr>
      </p:pic>
      <p:sp>
        <p:nvSpPr>
          <p:cNvPr id="7" name="Title 6"/>
          <p:cNvSpPr>
            <a:spLocks noGrp="1"/>
          </p:cNvSpPr>
          <p:nvPr>
            <p:ph type="title"/>
          </p:nvPr>
        </p:nvSpPr>
        <p:spPr/>
        <p:txBody>
          <a:bodyPr/>
          <a:lstStyle/>
          <a:p>
            <a:r>
              <a:rPr lang="en-GB" dirty="0" smtClean="0"/>
              <a:t>Firm Information, Violation History, Listing Preference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31</a:t>
            </a:fld>
            <a:endParaRPr lang="en-US" dirty="0"/>
          </a:p>
        </p:txBody>
      </p:sp>
    </p:spTree>
    <p:extLst>
      <p:ext uri="{BB962C8B-B14F-4D97-AF65-F5344CB8AC3E}">
        <p14:creationId xmlns:p14="http://schemas.microsoft.com/office/powerpoint/2010/main" val="2161646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664597"/>
            <a:ext cx="8961120" cy="3528807"/>
          </a:xfrm>
          <a:prstGeom prst="rect">
            <a:avLst/>
          </a:prstGeom>
        </p:spPr>
      </p:pic>
      <p:sp>
        <p:nvSpPr>
          <p:cNvPr id="7" name="Title 6"/>
          <p:cNvSpPr>
            <a:spLocks noGrp="1"/>
          </p:cNvSpPr>
          <p:nvPr>
            <p:ph type="title"/>
          </p:nvPr>
        </p:nvSpPr>
        <p:spPr/>
        <p:txBody>
          <a:bodyPr/>
          <a:lstStyle/>
          <a:p>
            <a:r>
              <a:rPr lang="en-GB" dirty="0" smtClean="0"/>
              <a:t>Email Validation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32</a:t>
            </a:fld>
            <a:endParaRPr lang="en-US" dirty="0"/>
          </a:p>
        </p:txBody>
      </p:sp>
    </p:spTree>
    <p:extLst>
      <p:ext uri="{BB962C8B-B14F-4D97-AF65-F5344CB8AC3E}">
        <p14:creationId xmlns:p14="http://schemas.microsoft.com/office/powerpoint/2010/main" val="41415149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7" y="1219200"/>
            <a:ext cx="8961120" cy="4921214"/>
          </a:xfrm>
          <a:prstGeom prst="rect">
            <a:avLst/>
          </a:prstGeom>
        </p:spPr>
      </p:pic>
      <p:sp>
        <p:nvSpPr>
          <p:cNvPr id="7" name="Title 6"/>
          <p:cNvSpPr>
            <a:spLocks noGrp="1"/>
          </p:cNvSpPr>
          <p:nvPr>
            <p:ph type="title"/>
          </p:nvPr>
        </p:nvSpPr>
        <p:spPr/>
        <p:txBody>
          <a:bodyPr/>
          <a:lstStyle/>
          <a:p>
            <a:r>
              <a:rPr lang="en-GB" dirty="0" smtClean="0"/>
              <a:t>Email Validation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33</a:t>
            </a:fld>
            <a:endParaRPr lang="en-US" dirty="0"/>
          </a:p>
        </p:txBody>
      </p:sp>
    </p:spTree>
    <p:extLst>
      <p:ext uri="{BB962C8B-B14F-4D97-AF65-F5344CB8AC3E}">
        <p14:creationId xmlns:p14="http://schemas.microsoft.com/office/powerpoint/2010/main" val="125475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6259" r="16259" b="54444"/>
          <a:stretch/>
        </p:blipFill>
        <p:spPr>
          <a:xfrm>
            <a:off x="2593467" y="1153787"/>
            <a:ext cx="3947539" cy="5394960"/>
          </a:xfrm>
          <a:prstGeom prst="rect">
            <a:avLst/>
          </a:prstGeom>
        </p:spPr>
      </p:pic>
      <p:sp>
        <p:nvSpPr>
          <p:cNvPr id="7" name="Title 6"/>
          <p:cNvSpPr>
            <a:spLocks noGrp="1"/>
          </p:cNvSpPr>
          <p:nvPr>
            <p:ph type="title"/>
          </p:nvPr>
        </p:nvSpPr>
        <p:spPr/>
        <p:txBody>
          <a:bodyPr/>
          <a:lstStyle/>
          <a:p>
            <a:r>
              <a:rPr lang="en-GB" dirty="0" smtClean="0"/>
              <a:t>Review and Payment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34</a:t>
            </a:fld>
            <a:endParaRPr lang="en-US" dirty="0"/>
          </a:p>
        </p:txBody>
      </p:sp>
    </p:spTree>
    <p:extLst>
      <p:ext uri="{BB962C8B-B14F-4D97-AF65-F5344CB8AC3E}">
        <p14:creationId xmlns:p14="http://schemas.microsoft.com/office/powerpoint/2010/main" val="320651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229" y="1197330"/>
            <a:ext cx="4660015" cy="5318760"/>
          </a:xfrm>
          <a:prstGeom prst="rect">
            <a:avLst/>
          </a:prstGeom>
        </p:spPr>
      </p:pic>
      <p:sp>
        <p:nvSpPr>
          <p:cNvPr id="7" name="Title 6"/>
          <p:cNvSpPr>
            <a:spLocks noGrp="1"/>
          </p:cNvSpPr>
          <p:nvPr>
            <p:ph type="title"/>
          </p:nvPr>
        </p:nvSpPr>
        <p:spPr/>
        <p:txBody>
          <a:bodyPr/>
          <a:lstStyle/>
          <a:p>
            <a:r>
              <a:rPr lang="en-GB" dirty="0" smtClean="0"/>
              <a:t>Paying with Credit Card</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35</a:t>
            </a:fld>
            <a:endParaRPr lang="en-US" dirty="0"/>
          </a:p>
        </p:txBody>
      </p:sp>
    </p:spTree>
    <p:extLst>
      <p:ext uri="{BB962C8B-B14F-4D97-AF65-F5344CB8AC3E}">
        <p14:creationId xmlns:p14="http://schemas.microsoft.com/office/powerpoint/2010/main" val="3668739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834" y="1224005"/>
            <a:ext cx="5248806" cy="5218111"/>
          </a:xfrm>
          <a:prstGeom prst="rect">
            <a:avLst/>
          </a:prstGeom>
        </p:spPr>
      </p:pic>
      <p:sp>
        <p:nvSpPr>
          <p:cNvPr id="7" name="Title 6"/>
          <p:cNvSpPr>
            <a:spLocks noGrp="1"/>
          </p:cNvSpPr>
          <p:nvPr>
            <p:ph type="title"/>
          </p:nvPr>
        </p:nvSpPr>
        <p:spPr/>
        <p:txBody>
          <a:bodyPr/>
          <a:lstStyle/>
          <a:p>
            <a:r>
              <a:rPr lang="en-GB" dirty="0" smtClean="0"/>
              <a:t>Paying with a Bank Account Transfer (ACH)</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36</a:t>
            </a:fld>
            <a:endParaRPr lang="en-US" dirty="0"/>
          </a:p>
        </p:txBody>
      </p:sp>
    </p:spTree>
    <p:extLst>
      <p:ext uri="{BB962C8B-B14F-4D97-AF65-F5344CB8AC3E}">
        <p14:creationId xmlns:p14="http://schemas.microsoft.com/office/powerpoint/2010/main" val="1451820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692" y="1084718"/>
            <a:ext cx="3817089" cy="5471160"/>
          </a:xfrm>
          <a:prstGeom prst="rect">
            <a:avLst/>
          </a:prstGeom>
        </p:spPr>
      </p:pic>
      <p:sp>
        <p:nvSpPr>
          <p:cNvPr id="7" name="Title 6"/>
          <p:cNvSpPr>
            <a:spLocks noGrp="1"/>
          </p:cNvSpPr>
          <p:nvPr>
            <p:ph type="title"/>
          </p:nvPr>
        </p:nvSpPr>
        <p:spPr/>
        <p:txBody>
          <a:bodyPr/>
          <a:lstStyle/>
          <a:p>
            <a:r>
              <a:rPr lang="en-GB" dirty="0" smtClean="0"/>
              <a:t>Paying with a Payment Code</a:t>
            </a:r>
            <a:endParaRPr lang="en-GB"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37</a:t>
            </a:fld>
            <a:endParaRPr lang="en-US" dirty="0"/>
          </a:p>
        </p:txBody>
      </p:sp>
    </p:spTree>
    <p:extLst>
      <p:ext uri="{BB962C8B-B14F-4D97-AF65-F5344CB8AC3E}">
        <p14:creationId xmlns:p14="http://schemas.microsoft.com/office/powerpoint/2010/main" val="2548151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047" y="985889"/>
            <a:ext cx="7410379" cy="5650801"/>
          </a:xfrm>
          <a:prstGeom prst="rect">
            <a:avLst/>
          </a:prstGeom>
        </p:spPr>
      </p:pic>
      <p:sp>
        <p:nvSpPr>
          <p:cNvPr id="7" name="Title 6"/>
          <p:cNvSpPr>
            <a:spLocks noGrp="1"/>
          </p:cNvSpPr>
          <p:nvPr>
            <p:ph type="title"/>
          </p:nvPr>
        </p:nvSpPr>
        <p:spPr/>
        <p:txBody>
          <a:bodyPr/>
          <a:lstStyle/>
          <a:p>
            <a:r>
              <a:rPr lang="en-GB" dirty="0" smtClean="0"/>
              <a:t>Certification Statement</a:t>
            </a:r>
            <a:endParaRPr lang="en-GB"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38</a:t>
            </a:fld>
            <a:endParaRPr lang="en-US" dirty="0"/>
          </a:p>
        </p:txBody>
      </p:sp>
    </p:spTree>
    <p:extLst>
      <p:ext uri="{BB962C8B-B14F-4D97-AF65-F5344CB8AC3E}">
        <p14:creationId xmlns:p14="http://schemas.microsoft.com/office/powerpoint/2010/main" val="12555041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160" y="2286000"/>
            <a:ext cx="4250154" cy="2186205"/>
          </a:xfrm>
          <a:prstGeom prst="rect">
            <a:avLst/>
          </a:prstGeom>
        </p:spPr>
      </p:pic>
      <p:sp>
        <p:nvSpPr>
          <p:cNvPr id="7" name="Title 6"/>
          <p:cNvSpPr>
            <a:spLocks noGrp="1"/>
          </p:cNvSpPr>
          <p:nvPr>
            <p:ph type="title"/>
          </p:nvPr>
        </p:nvSpPr>
        <p:spPr/>
        <p:txBody>
          <a:bodyPr/>
          <a:lstStyle/>
          <a:p>
            <a:r>
              <a:rPr lang="en-GB" dirty="0" smtClean="0"/>
              <a:t>Signature Request</a:t>
            </a:r>
            <a:endParaRPr lang="en-GB"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39</a:t>
            </a:fld>
            <a:endParaRPr lang="en-US" dirty="0"/>
          </a:p>
        </p:txBody>
      </p:sp>
    </p:spTree>
    <p:extLst>
      <p:ext uri="{BB962C8B-B14F-4D97-AF65-F5344CB8AC3E}">
        <p14:creationId xmlns:p14="http://schemas.microsoft.com/office/powerpoint/2010/main" val="3390390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016" y="1225287"/>
            <a:ext cx="6108441" cy="5172004"/>
          </a:xfrm>
          <a:prstGeom prst="rect">
            <a:avLst/>
          </a:prstGeom>
        </p:spPr>
      </p:pic>
      <p:sp>
        <p:nvSpPr>
          <p:cNvPr id="7" name="Title 6"/>
          <p:cNvSpPr>
            <a:spLocks noGrp="1"/>
          </p:cNvSpPr>
          <p:nvPr>
            <p:ph type="title"/>
          </p:nvPr>
        </p:nvSpPr>
        <p:spPr/>
        <p:txBody>
          <a:bodyPr/>
          <a:lstStyle/>
          <a:p>
            <a:r>
              <a:rPr lang="en-GB" dirty="0" smtClean="0"/>
              <a:t>Firm Search – Application Link for New Firm</a:t>
            </a:r>
            <a:endParaRPr lang="en-GB"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4</a:t>
            </a:fld>
            <a:endParaRPr lang="en-US" dirty="0"/>
          </a:p>
        </p:txBody>
      </p:sp>
    </p:spTree>
    <p:extLst>
      <p:ext uri="{BB962C8B-B14F-4D97-AF65-F5344CB8AC3E}">
        <p14:creationId xmlns:p14="http://schemas.microsoft.com/office/powerpoint/2010/main" val="3517083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737" y="4020958"/>
            <a:ext cx="7239000" cy="27363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2637" y="1278102"/>
            <a:ext cx="5029200" cy="2638577"/>
          </a:xfrm>
          <a:prstGeom prst="rect">
            <a:avLst/>
          </a:prstGeom>
        </p:spPr>
      </p:pic>
      <p:sp>
        <p:nvSpPr>
          <p:cNvPr id="8" name="Title 7"/>
          <p:cNvSpPr>
            <a:spLocks noGrp="1"/>
          </p:cNvSpPr>
          <p:nvPr>
            <p:ph type="title"/>
          </p:nvPr>
        </p:nvSpPr>
        <p:spPr/>
        <p:txBody>
          <a:bodyPr/>
          <a:lstStyle/>
          <a:p>
            <a:r>
              <a:rPr lang="en-GB" dirty="0" smtClean="0"/>
              <a:t>Security Questions and </a:t>
            </a:r>
            <a:r>
              <a:rPr lang="en-GB" dirty="0" err="1" smtClean="0"/>
              <a:t>eSignature</a:t>
            </a:r>
            <a:r>
              <a:rPr lang="en-GB" dirty="0" smtClean="0"/>
              <a:t> Widget</a:t>
            </a:r>
            <a:endParaRPr lang="en-GB"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40</a:t>
            </a:fld>
            <a:endParaRPr lang="en-US" dirty="0"/>
          </a:p>
        </p:txBody>
      </p:sp>
    </p:spTree>
    <p:extLst>
      <p:ext uri="{BB962C8B-B14F-4D97-AF65-F5344CB8AC3E}">
        <p14:creationId xmlns:p14="http://schemas.microsoft.com/office/powerpoint/2010/main" val="3573148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330513"/>
            <a:ext cx="7315200" cy="2196974"/>
          </a:xfrm>
          <a:prstGeom prst="rect">
            <a:avLst/>
          </a:prstGeom>
        </p:spPr>
      </p:pic>
      <p:sp>
        <p:nvSpPr>
          <p:cNvPr id="7" name="Title 6"/>
          <p:cNvSpPr>
            <a:spLocks noGrp="1"/>
          </p:cNvSpPr>
          <p:nvPr>
            <p:ph type="title"/>
          </p:nvPr>
        </p:nvSpPr>
        <p:spPr/>
        <p:txBody>
          <a:bodyPr/>
          <a:lstStyle/>
          <a:p>
            <a:r>
              <a:rPr lang="en-GB" dirty="0" smtClean="0"/>
              <a:t>Processing Request</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41</a:t>
            </a:fld>
            <a:endParaRPr lang="en-US" dirty="0"/>
          </a:p>
        </p:txBody>
      </p:sp>
    </p:spTree>
    <p:extLst>
      <p:ext uri="{BB962C8B-B14F-4D97-AF65-F5344CB8AC3E}">
        <p14:creationId xmlns:p14="http://schemas.microsoft.com/office/powerpoint/2010/main" val="1492706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275" y="1164638"/>
            <a:ext cx="8307451" cy="5293303"/>
          </a:xfrm>
          <a:prstGeom prst="rect">
            <a:avLst/>
          </a:prstGeom>
        </p:spPr>
      </p:pic>
      <p:sp>
        <p:nvSpPr>
          <p:cNvPr id="7" name="Title 6"/>
          <p:cNvSpPr>
            <a:spLocks noGrp="1"/>
          </p:cNvSpPr>
          <p:nvPr>
            <p:ph type="title"/>
          </p:nvPr>
        </p:nvSpPr>
        <p:spPr/>
        <p:txBody>
          <a:bodyPr/>
          <a:lstStyle/>
          <a:p>
            <a:r>
              <a:rPr lang="en-GB" dirty="0" smtClean="0"/>
              <a:t>Submission Confirmation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42</a:t>
            </a:fld>
            <a:endParaRPr lang="en-US" dirty="0"/>
          </a:p>
        </p:txBody>
      </p:sp>
    </p:spTree>
    <p:extLst>
      <p:ext uri="{BB962C8B-B14F-4D97-AF65-F5344CB8AC3E}">
        <p14:creationId xmlns:p14="http://schemas.microsoft.com/office/powerpoint/2010/main" val="520204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915995"/>
            <a:ext cx="8961120" cy="3026011"/>
          </a:xfrm>
          <a:prstGeom prst="rect">
            <a:avLst/>
          </a:prstGeom>
        </p:spPr>
      </p:pic>
      <p:sp>
        <p:nvSpPr>
          <p:cNvPr id="7" name="Title 6"/>
          <p:cNvSpPr>
            <a:spLocks noGrp="1"/>
          </p:cNvSpPr>
          <p:nvPr>
            <p:ph type="title"/>
          </p:nvPr>
        </p:nvSpPr>
        <p:spPr/>
        <p:txBody>
          <a:bodyPr/>
          <a:lstStyle/>
          <a:p>
            <a:r>
              <a:rPr lang="en-GB" dirty="0" smtClean="0"/>
              <a:t>Confirmation Email</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43</a:t>
            </a:fld>
            <a:endParaRPr lang="en-US" dirty="0"/>
          </a:p>
        </p:txBody>
      </p:sp>
    </p:spTree>
    <p:extLst>
      <p:ext uri="{BB962C8B-B14F-4D97-AF65-F5344CB8AC3E}">
        <p14:creationId xmlns:p14="http://schemas.microsoft.com/office/powerpoint/2010/main" val="15322154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004" r="17004" b="14445"/>
          <a:stretch/>
        </p:blipFill>
        <p:spPr>
          <a:xfrm>
            <a:off x="2082521" y="1225841"/>
            <a:ext cx="4969432" cy="5170896"/>
          </a:xfrm>
          <a:prstGeom prst="rect">
            <a:avLst/>
          </a:prstGeom>
        </p:spPr>
      </p:pic>
      <p:sp>
        <p:nvSpPr>
          <p:cNvPr id="7" name="Title 6"/>
          <p:cNvSpPr>
            <a:spLocks noGrp="1"/>
          </p:cNvSpPr>
          <p:nvPr>
            <p:ph type="title"/>
          </p:nvPr>
        </p:nvSpPr>
        <p:spPr/>
        <p:txBody>
          <a:bodyPr/>
          <a:lstStyle/>
          <a:p>
            <a:r>
              <a:rPr lang="en-GB" dirty="0" smtClean="0"/>
              <a:t>Identity Proofing Retry</a:t>
            </a:r>
            <a:endParaRPr lang="en-GB"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44</a:t>
            </a:fld>
            <a:endParaRPr lang="en-US" dirty="0"/>
          </a:p>
        </p:txBody>
      </p:sp>
    </p:spTree>
    <p:extLst>
      <p:ext uri="{BB962C8B-B14F-4D97-AF65-F5344CB8AC3E}">
        <p14:creationId xmlns:p14="http://schemas.microsoft.com/office/powerpoint/2010/main" val="19349992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75" y="1226602"/>
            <a:ext cx="6813923" cy="293412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3436260"/>
            <a:ext cx="7086600" cy="3079830"/>
          </a:xfrm>
          <a:prstGeom prst="rect">
            <a:avLst/>
          </a:prstGeom>
        </p:spPr>
      </p:pic>
      <p:sp>
        <p:nvSpPr>
          <p:cNvPr id="8" name="Title 7"/>
          <p:cNvSpPr>
            <a:spLocks noGrp="1"/>
          </p:cNvSpPr>
          <p:nvPr>
            <p:ph type="title"/>
          </p:nvPr>
        </p:nvSpPr>
        <p:spPr/>
        <p:txBody>
          <a:bodyPr/>
          <a:lstStyle/>
          <a:p>
            <a:r>
              <a:rPr lang="en-GB" dirty="0" smtClean="0"/>
              <a:t>Electronic Signature Agreement (ESA)</a:t>
            </a:r>
            <a:endParaRPr lang="en-GB"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45</a:t>
            </a:fld>
            <a:endParaRPr lang="en-US" dirty="0"/>
          </a:p>
        </p:txBody>
      </p:sp>
    </p:spTree>
    <p:extLst>
      <p:ext uri="{BB962C8B-B14F-4D97-AF65-F5344CB8AC3E}">
        <p14:creationId xmlns:p14="http://schemas.microsoft.com/office/powerpoint/2010/main" val="1373048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901" y="1371600"/>
            <a:ext cx="7580199" cy="5037164"/>
          </a:xfrm>
          <a:prstGeom prst="rect">
            <a:avLst/>
          </a:prstGeom>
        </p:spPr>
      </p:pic>
      <p:sp>
        <p:nvSpPr>
          <p:cNvPr id="7" name="Title 6"/>
          <p:cNvSpPr>
            <a:spLocks noGrp="1"/>
          </p:cNvSpPr>
          <p:nvPr>
            <p:ph type="title"/>
          </p:nvPr>
        </p:nvSpPr>
        <p:spPr/>
        <p:txBody>
          <a:bodyPr/>
          <a:lstStyle/>
          <a:p>
            <a:r>
              <a:rPr lang="en-GB" dirty="0" smtClean="0"/>
              <a:t>Electronic Signature Agreement (ESA)</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46</a:t>
            </a:fld>
            <a:endParaRPr lang="en-US" dirty="0"/>
          </a:p>
        </p:txBody>
      </p:sp>
    </p:spTree>
    <p:extLst>
      <p:ext uri="{BB962C8B-B14F-4D97-AF65-F5344CB8AC3E}">
        <p14:creationId xmlns:p14="http://schemas.microsoft.com/office/powerpoint/2010/main" val="18786302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81" y="1177741"/>
            <a:ext cx="7613511" cy="5288868"/>
          </a:xfrm>
          <a:prstGeom prst="rect">
            <a:avLst/>
          </a:prstGeom>
        </p:spPr>
      </p:pic>
      <p:sp>
        <p:nvSpPr>
          <p:cNvPr id="7" name="Title 6"/>
          <p:cNvSpPr>
            <a:spLocks noGrp="1"/>
          </p:cNvSpPr>
          <p:nvPr>
            <p:ph type="title"/>
          </p:nvPr>
        </p:nvSpPr>
        <p:spPr/>
        <p:txBody>
          <a:bodyPr/>
          <a:lstStyle/>
          <a:p>
            <a:r>
              <a:rPr lang="en-GB" dirty="0" smtClean="0"/>
              <a:t>E-Enterprise Portal Link</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47</a:t>
            </a:fld>
            <a:endParaRPr lang="en-US" dirty="0"/>
          </a:p>
        </p:txBody>
      </p:sp>
    </p:spTree>
    <p:extLst>
      <p:ext uri="{BB962C8B-B14F-4D97-AF65-F5344CB8AC3E}">
        <p14:creationId xmlns:p14="http://schemas.microsoft.com/office/powerpoint/2010/main" val="2423126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85"/>
          <a:stretch/>
        </p:blipFill>
        <p:spPr>
          <a:xfrm>
            <a:off x="132397" y="1080123"/>
            <a:ext cx="8869680" cy="5435967"/>
          </a:xfrm>
          <a:prstGeom prst="rect">
            <a:avLst/>
          </a:prstGeom>
        </p:spPr>
      </p:pic>
      <p:sp>
        <p:nvSpPr>
          <p:cNvPr id="7" name="Title 6"/>
          <p:cNvSpPr>
            <a:spLocks noGrp="1"/>
          </p:cNvSpPr>
          <p:nvPr>
            <p:ph type="title"/>
          </p:nvPr>
        </p:nvSpPr>
        <p:spPr/>
        <p:txBody>
          <a:bodyPr/>
          <a:lstStyle/>
          <a:p>
            <a:r>
              <a:rPr lang="en-GB" dirty="0" smtClean="0"/>
              <a:t>E-Enterprise Portal – Conditions of Use</a:t>
            </a:r>
            <a:endParaRPr lang="en-GB"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48</a:t>
            </a:fld>
            <a:endParaRPr lang="en-US" dirty="0"/>
          </a:p>
        </p:txBody>
      </p:sp>
    </p:spTree>
    <p:extLst>
      <p:ext uri="{BB962C8B-B14F-4D97-AF65-F5344CB8AC3E}">
        <p14:creationId xmlns:p14="http://schemas.microsoft.com/office/powerpoint/2010/main" val="1043042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7" y="1600200"/>
            <a:ext cx="8869680" cy="4272737"/>
          </a:xfrm>
          <a:prstGeom prst="rect">
            <a:avLst/>
          </a:prstGeom>
        </p:spPr>
      </p:pic>
      <p:sp>
        <p:nvSpPr>
          <p:cNvPr id="7" name="Title 6"/>
          <p:cNvSpPr>
            <a:spLocks noGrp="1"/>
          </p:cNvSpPr>
          <p:nvPr>
            <p:ph type="title"/>
          </p:nvPr>
        </p:nvSpPr>
        <p:spPr/>
        <p:txBody>
          <a:bodyPr/>
          <a:lstStyle/>
          <a:p>
            <a:r>
              <a:rPr lang="en-GB" dirty="0" smtClean="0"/>
              <a:t>E-Enterprise Portal</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49</a:t>
            </a:fld>
            <a:endParaRPr lang="en-US" dirty="0"/>
          </a:p>
        </p:txBody>
      </p:sp>
    </p:spTree>
    <p:extLst>
      <p:ext uri="{BB962C8B-B14F-4D97-AF65-F5344CB8AC3E}">
        <p14:creationId xmlns:p14="http://schemas.microsoft.com/office/powerpoint/2010/main" val="1674098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007" y="1550238"/>
            <a:ext cx="7489986" cy="4565644"/>
          </a:xfrm>
          <a:prstGeom prst="rect">
            <a:avLst/>
          </a:prstGeom>
        </p:spPr>
      </p:pic>
      <p:sp>
        <p:nvSpPr>
          <p:cNvPr id="7" name="Title 6"/>
          <p:cNvSpPr>
            <a:spLocks noGrp="1"/>
          </p:cNvSpPr>
          <p:nvPr>
            <p:ph type="title"/>
          </p:nvPr>
        </p:nvSpPr>
        <p:spPr/>
        <p:txBody>
          <a:bodyPr/>
          <a:lstStyle/>
          <a:p>
            <a:r>
              <a:rPr lang="en-GB" dirty="0" smtClean="0"/>
              <a:t>Firm Certification Options</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5</a:t>
            </a:fld>
            <a:endParaRPr lang="en-US" dirty="0"/>
          </a:p>
        </p:txBody>
      </p:sp>
    </p:spTree>
    <p:extLst>
      <p:ext uri="{BB962C8B-B14F-4D97-AF65-F5344CB8AC3E}">
        <p14:creationId xmlns:p14="http://schemas.microsoft.com/office/powerpoint/2010/main" val="9738037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35555"/>
          <a:stretch/>
        </p:blipFill>
        <p:spPr>
          <a:xfrm>
            <a:off x="447675" y="1334490"/>
            <a:ext cx="3122840" cy="5181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1334490"/>
            <a:ext cx="5029200" cy="223842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800" y="3810000"/>
            <a:ext cx="5029200" cy="1897893"/>
          </a:xfrm>
          <a:prstGeom prst="rect">
            <a:avLst/>
          </a:prstGeom>
        </p:spPr>
      </p:pic>
      <p:sp>
        <p:nvSpPr>
          <p:cNvPr id="9" name="Title 8"/>
          <p:cNvSpPr>
            <a:spLocks noGrp="1"/>
          </p:cNvSpPr>
          <p:nvPr>
            <p:ph type="title"/>
          </p:nvPr>
        </p:nvSpPr>
        <p:spPr/>
        <p:txBody>
          <a:bodyPr/>
          <a:lstStyle/>
          <a:p>
            <a:r>
              <a:rPr lang="en-GB" dirty="0" smtClean="0"/>
              <a:t>E-Enterprise Portal – Progress Tracker</a:t>
            </a:r>
            <a:endParaRPr lang="en-GB"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50</a:t>
            </a:fld>
            <a:endParaRPr lang="en-US" dirty="0"/>
          </a:p>
        </p:txBody>
      </p:sp>
    </p:spTree>
    <p:extLst>
      <p:ext uri="{BB962C8B-B14F-4D97-AF65-F5344CB8AC3E}">
        <p14:creationId xmlns:p14="http://schemas.microsoft.com/office/powerpoint/2010/main" val="4277416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5" y="1292993"/>
            <a:ext cx="6072868" cy="286695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962400"/>
            <a:ext cx="6400800" cy="2437638"/>
          </a:xfrm>
          <a:prstGeom prst="rect">
            <a:avLst/>
          </a:prstGeom>
        </p:spPr>
      </p:pic>
      <p:sp>
        <p:nvSpPr>
          <p:cNvPr id="8" name="Title 7"/>
          <p:cNvSpPr>
            <a:spLocks noGrp="1"/>
          </p:cNvSpPr>
          <p:nvPr>
            <p:ph type="title"/>
          </p:nvPr>
        </p:nvSpPr>
        <p:spPr/>
        <p:txBody>
          <a:bodyPr/>
          <a:lstStyle/>
          <a:p>
            <a:r>
              <a:rPr lang="en-GB" dirty="0" smtClean="0"/>
              <a:t>Progress Tracker – Approved</a:t>
            </a:r>
            <a:endParaRPr lang="en-GB"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51</a:t>
            </a:fld>
            <a:endParaRPr lang="en-US" dirty="0"/>
          </a:p>
        </p:txBody>
      </p:sp>
    </p:spTree>
    <p:extLst>
      <p:ext uri="{BB962C8B-B14F-4D97-AF65-F5344CB8AC3E}">
        <p14:creationId xmlns:p14="http://schemas.microsoft.com/office/powerpoint/2010/main" val="3773370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89" t="2002" r="2381" b="3063"/>
          <a:stretch/>
        </p:blipFill>
        <p:spPr>
          <a:xfrm>
            <a:off x="447675" y="1123155"/>
            <a:ext cx="5825845" cy="4459289"/>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 r="1666" b="2131"/>
          <a:stretch/>
        </p:blipFill>
        <p:spPr>
          <a:xfrm>
            <a:off x="4922874" y="3751119"/>
            <a:ext cx="3763926" cy="2743200"/>
          </a:xfrm>
          <a:prstGeom prst="rect">
            <a:avLst/>
          </a:prstGeom>
        </p:spPr>
      </p:pic>
      <p:sp>
        <p:nvSpPr>
          <p:cNvPr id="8" name="Title 7"/>
          <p:cNvSpPr>
            <a:spLocks noGrp="1"/>
          </p:cNvSpPr>
          <p:nvPr>
            <p:ph type="title"/>
          </p:nvPr>
        </p:nvSpPr>
        <p:spPr/>
        <p:txBody>
          <a:bodyPr/>
          <a:lstStyle/>
          <a:p>
            <a:r>
              <a:rPr lang="en-GB" dirty="0" smtClean="0"/>
              <a:t>Firm Certificate and Logo</a:t>
            </a:r>
            <a:endParaRPr lang="en-GB"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52</a:t>
            </a:fld>
            <a:endParaRPr lang="en-US" dirty="0"/>
          </a:p>
        </p:txBody>
      </p:sp>
    </p:spTree>
    <p:extLst>
      <p:ext uri="{BB962C8B-B14F-4D97-AF65-F5344CB8AC3E}">
        <p14:creationId xmlns:p14="http://schemas.microsoft.com/office/powerpoint/2010/main" val="4267530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Hints</a:t>
            </a:r>
            <a:endParaRPr lang="en-US" dirty="0"/>
          </a:p>
        </p:txBody>
      </p:sp>
      <p:sp>
        <p:nvSpPr>
          <p:cNvPr id="3" name="Content Placeholder 2"/>
          <p:cNvSpPr>
            <a:spLocks noGrp="1"/>
          </p:cNvSpPr>
          <p:nvPr>
            <p:ph sz="quarter" idx="17"/>
          </p:nvPr>
        </p:nvSpPr>
        <p:spPr/>
        <p:txBody>
          <a:bodyPr/>
          <a:lstStyle/>
          <a:p>
            <a:pPr marL="342900" indent="-342900">
              <a:buFont typeface="Arial" panose="020B0604020202020204" pitchFamily="34" charset="0"/>
              <a:buChar char="•"/>
            </a:pPr>
            <a:r>
              <a:rPr lang="en-US" dirty="0" smtClean="0"/>
              <a:t>Remember CDX password to sign application</a:t>
            </a:r>
          </a:p>
          <a:p>
            <a:pPr marL="342900" indent="-342900">
              <a:buFont typeface="Arial" panose="020B0604020202020204" pitchFamily="34" charset="0"/>
              <a:buChar char="•"/>
            </a:pPr>
            <a:r>
              <a:rPr lang="en-US" dirty="0" smtClean="0"/>
              <a:t>Do not close browser window until you see the confirmation screen</a:t>
            </a:r>
          </a:p>
          <a:p>
            <a:pPr marL="342900" indent="-342900">
              <a:buFont typeface="Arial" panose="020B0604020202020204" pitchFamily="34" charset="0"/>
              <a:buChar char="•"/>
            </a:pPr>
            <a:r>
              <a:rPr lang="en-US" dirty="0" smtClean="0"/>
              <a:t>Add </a:t>
            </a:r>
            <a:r>
              <a:rPr lang="en-US" dirty="0" smtClean="0">
                <a:hlinkClick r:id="rId3"/>
              </a:rPr>
              <a:t>lead.paint@epa.gov</a:t>
            </a:r>
            <a:r>
              <a:rPr lang="en-US" dirty="0" smtClean="0"/>
              <a:t> to your email’s safe senders list</a:t>
            </a:r>
          </a:p>
          <a:p>
            <a:pPr marL="342900" indent="-342900">
              <a:buFont typeface="Arial" panose="020B0604020202020204" pitchFamily="34" charset="0"/>
              <a:buChar char="•"/>
            </a:pPr>
            <a:r>
              <a:rPr lang="en-US" dirty="0" smtClean="0"/>
              <a:t>Copy of certificate is available on the E-Enterprise Portal for one year</a:t>
            </a:r>
            <a:endParaRPr lang="en-US"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53</a:t>
            </a:fld>
            <a:endParaRPr lang="en-US" dirty="0"/>
          </a:p>
        </p:txBody>
      </p:sp>
    </p:spTree>
    <p:extLst>
      <p:ext uri="{BB962C8B-B14F-4D97-AF65-F5344CB8AC3E}">
        <p14:creationId xmlns:p14="http://schemas.microsoft.com/office/powerpoint/2010/main" val="2764101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6008557" cy="49530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9056" y="2782290"/>
            <a:ext cx="6059002" cy="3733800"/>
          </a:xfrm>
          <a:prstGeom prst="rect">
            <a:avLst/>
          </a:prstGeom>
        </p:spPr>
      </p:pic>
      <p:sp>
        <p:nvSpPr>
          <p:cNvPr id="6" name="Title 5"/>
          <p:cNvSpPr>
            <a:spLocks noGrp="1"/>
          </p:cNvSpPr>
          <p:nvPr>
            <p:ph type="title"/>
          </p:nvPr>
        </p:nvSpPr>
        <p:spPr/>
        <p:txBody>
          <a:bodyPr/>
          <a:lstStyle/>
          <a:p>
            <a:r>
              <a:rPr lang="en-GB" dirty="0" smtClean="0"/>
              <a:t>Firm Search Results</a:t>
            </a:r>
            <a:endParaRPr lang="en-GB"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6</a:t>
            </a:fld>
            <a:endParaRPr lang="en-US" dirty="0"/>
          </a:p>
        </p:txBody>
      </p:sp>
    </p:spTree>
    <p:extLst>
      <p:ext uri="{BB962C8B-B14F-4D97-AF65-F5344CB8AC3E}">
        <p14:creationId xmlns:p14="http://schemas.microsoft.com/office/powerpoint/2010/main" val="731495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Options to Update Firm Information or Replace a Certificate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7</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094" t="13107" r="2627" b="13107"/>
          <a:stretch/>
        </p:blipFill>
        <p:spPr>
          <a:xfrm>
            <a:off x="447675" y="1524000"/>
            <a:ext cx="5738649" cy="36576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088" t="862" r="2076" b="899"/>
          <a:stretch/>
        </p:blipFill>
        <p:spPr>
          <a:xfrm>
            <a:off x="2860285" y="2979090"/>
            <a:ext cx="5812972" cy="3657600"/>
          </a:xfrm>
          <a:prstGeom prst="rect">
            <a:avLst/>
          </a:prstGeom>
        </p:spPr>
      </p:pic>
    </p:spTree>
    <p:extLst>
      <p:ext uri="{BB962C8B-B14F-4D97-AF65-F5344CB8AC3E}">
        <p14:creationId xmlns:p14="http://schemas.microsoft.com/office/powerpoint/2010/main" val="3770631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Update Firm Information – CDX Log In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8</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7" y="1219200"/>
            <a:ext cx="8961120" cy="4676585"/>
          </a:xfrm>
          <a:prstGeom prst="rect">
            <a:avLst/>
          </a:prstGeom>
        </p:spPr>
      </p:pic>
    </p:spTree>
    <p:extLst>
      <p:ext uri="{BB962C8B-B14F-4D97-AF65-F5344CB8AC3E}">
        <p14:creationId xmlns:p14="http://schemas.microsoft.com/office/powerpoint/2010/main" val="151552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Update Firm Information – Edit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9</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7398" y="1018341"/>
            <a:ext cx="5139678" cy="5760720"/>
          </a:xfrm>
          <a:prstGeom prst="rect">
            <a:avLst/>
          </a:prstGeom>
        </p:spPr>
      </p:pic>
    </p:spTree>
    <p:extLst>
      <p:ext uri="{BB962C8B-B14F-4D97-AF65-F5344CB8AC3E}">
        <p14:creationId xmlns:p14="http://schemas.microsoft.com/office/powerpoint/2010/main" val="804273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extLst>
    <a:ext uri="{05A4C25C-085E-4340-85A3-A5531E510DB2}">
      <thm15:themeFamily xmlns:thm15="http://schemas.microsoft.com/office/thememl/2012/main" name="PowerPoint Generic Template (CDX Logo).pptx" id="{69B478DB-B08F-4EC9-882C-BF72384ADAEB}" vid="{DAF72486-2F90-4A65-8AA2-602DB958D5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Generic Template (CDX Logo)</Template>
  <TotalTime>40050</TotalTime>
  <Words>3759</Words>
  <Application>Microsoft Office PowerPoint</Application>
  <PresentationFormat>On-screen Show (4:3)</PresentationFormat>
  <Paragraphs>226</Paragraphs>
  <Slides>53</Slides>
  <Notes>53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Verdana</vt:lpstr>
      <vt:lpstr>CGI Beet</vt:lpstr>
      <vt:lpstr>Lead User Guide: Application for Firm Certification</vt:lpstr>
      <vt:lpstr>Firm Public Site</vt:lpstr>
      <vt:lpstr>Firm Search</vt:lpstr>
      <vt:lpstr>Firm Search – Application Link for New Firm</vt:lpstr>
      <vt:lpstr>Firm Certification Options</vt:lpstr>
      <vt:lpstr>Firm Search Results</vt:lpstr>
      <vt:lpstr>Options to Update Firm Information or Replace a Certificate</vt:lpstr>
      <vt:lpstr>Update Firm Information – CDX Log In Page</vt:lpstr>
      <vt:lpstr>Update Firm Information – Edit Page</vt:lpstr>
      <vt:lpstr>Update Firm Information – Review Page</vt:lpstr>
      <vt:lpstr>Update Firm Information – Signature Page</vt:lpstr>
      <vt:lpstr>Update Firm Information – Confirmation Page</vt:lpstr>
      <vt:lpstr>Replace a Certificate – CDX Log In Page</vt:lpstr>
      <vt:lpstr>Replace a Certificate – User Information Page</vt:lpstr>
      <vt:lpstr>Replace a Certificate – Review and Payment Page</vt:lpstr>
      <vt:lpstr>Replace a Certificate – Confirmation Page</vt:lpstr>
      <vt:lpstr>New Certification – CDX Register/Log In Page</vt:lpstr>
      <vt:lpstr>State/Territory Selection</vt:lpstr>
      <vt:lpstr>State/Territory Selection</vt:lpstr>
      <vt:lpstr>State/Territory Selection – EPA-Authorized States</vt:lpstr>
      <vt:lpstr>Registration Information Page – New CDX Account</vt:lpstr>
      <vt:lpstr>User Information Page – Existing CDX Account</vt:lpstr>
      <vt:lpstr>Recent Submission Warning</vt:lpstr>
      <vt:lpstr>Incomplete Submissions</vt:lpstr>
      <vt:lpstr>Firm Information Page</vt:lpstr>
      <vt:lpstr>Firm Search</vt:lpstr>
      <vt:lpstr>Firm Advanced Search</vt:lpstr>
      <vt:lpstr>Advanced Search Results</vt:lpstr>
      <vt:lpstr>‘Create My Own’ Firm Option</vt:lpstr>
      <vt:lpstr>Firm Information</vt:lpstr>
      <vt:lpstr>Firm Information, Violation History, Listing Preference</vt:lpstr>
      <vt:lpstr>Email Validation</vt:lpstr>
      <vt:lpstr>Email Validation</vt:lpstr>
      <vt:lpstr>Review and Payment Page</vt:lpstr>
      <vt:lpstr>Paying with Credit Card</vt:lpstr>
      <vt:lpstr>Paying with a Bank Account Transfer (ACH)</vt:lpstr>
      <vt:lpstr>Paying with a Payment Code</vt:lpstr>
      <vt:lpstr>Certification Statement</vt:lpstr>
      <vt:lpstr>Signature Request</vt:lpstr>
      <vt:lpstr>Security Questions and eSignature Widget</vt:lpstr>
      <vt:lpstr>Processing Request</vt:lpstr>
      <vt:lpstr>Submission Confirmation</vt:lpstr>
      <vt:lpstr>Confirmation Email</vt:lpstr>
      <vt:lpstr>Identity Proofing Retry</vt:lpstr>
      <vt:lpstr>Electronic Signature Agreement (ESA)</vt:lpstr>
      <vt:lpstr>Electronic Signature Agreement (ESA)</vt:lpstr>
      <vt:lpstr>E-Enterprise Portal Link</vt:lpstr>
      <vt:lpstr>E-Enterprise Portal – Conditions of Use</vt:lpstr>
      <vt:lpstr>E-Enterprise Portal</vt:lpstr>
      <vt:lpstr>E-Enterprise Portal – Progress Tracker</vt:lpstr>
      <vt:lpstr>Progress Tracker – Approved</vt:lpstr>
      <vt:lpstr>Firm Certificate and Logo</vt:lpstr>
      <vt:lpstr>Helpful Hints</vt:lpstr>
    </vt:vector>
  </TitlesOfParts>
  <Company>US-EPA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newuser</dc:creator>
  <cp:lastModifiedBy>Billeaud, Beau B </cp:lastModifiedBy>
  <cp:revision>314</cp:revision>
  <cp:lastPrinted>2015-03-31T20:46:45Z</cp:lastPrinted>
  <dcterms:created xsi:type="dcterms:W3CDTF">2011-11-16T19:34:44Z</dcterms:created>
  <dcterms:modified xsi:type="dcterms:W3CDTF">2018-05-09T17:36:01Z</dcterms:modified>
</cp:coreProperties>
</file>